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72" r:id="rId5"/>
    <p:sldId id="274" r:id="rId6"/>
    <p:sldId id="260" r:id="rId7"/>
    <p:sldId id="263" r:id="rId8"/>
    <p:sldId id="261" r:id="rId9"/>
    <p:sldId id="275" r:id="rId10"/>
    <p:sldId id="262" r:id="rId11"/>
    <p:sldId id="264" r:id="rId12"/>
    <p:sldId id="271" r:id="rId13"/>
    <p:sldId id="276" r:id="rId14"/>
    <p:sldId id="265" r:id="rId15"/>
    <p:sldId id="266" r:id="rId16"/>
    <p:sldId id="267" r:id="rId17"/>
    <p:sldId id="273" r:id="rId18"/>
    <p:sldId id="268" r:id="rId19"/>
    <p:sldId id="269"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varScale="1">
        <p:scale>
          <a:sx n="66" d="100"/>
          <a:sy n="66" d="100"/>
        </p:scale>
        <p:origin x="150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4A7BE97-30B4-46CA-A6EB-9BB36EBB12D6}"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0B838AD-0E58-4D66-A944-F3AB6E45C49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7BE97-30B4-46CA-A6EB-9BB36EBB12D6}"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838AD-0E58-4D66-A944-F3AB6E45C49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7BE97-30B4-46CA-A6EB-9BB36EBB12D6}"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838AD-0E58-4D66-A944-F3AB6E45C49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A7BE97-30B4-46CA-A6EB-9BB36EBB12D6}"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838AD-0E58-4D66-A944-F3AB6E45C49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4A7BE97-30B4-46CA-A6EB-9BB36EBB12D6}" type="datetimeFigureOut">
              <a:rPr lang="en-US" smtClean="0"/>
              <a:t>7/18/2023</a:t>
            </a:fld>
            <a:endParaRPr lang="en-US"/>
          </a:p>
        </p:txBody>
      </p:sp>
      <p:sp>
        <p:nvSpPr>
          <p:cNvPr id="8" name="Slide Number Placeholder 7"/>
          <p:cNvSpPr>
            <a:spLocks noGrp="1"/>
          </p:cNvSpPr>
          <p:nvPr>
            <p:ph type="sldNum" sz="quarter" idx="11"/>
          </p:nvPr>
        </p:nvSpPr>
        <p:spPr/>
        <p:txBody>
          <a:bodyPr/>
          <a:lstStyle/>
          <a:p>
            <a:fld id="{70B838AD-0E58-4D66-A944-F3AB6E45C49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A7BE97-30B4-46CA-A6EB-9BB36EBB12D6}" type="datetimeFigureOut">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B838AD-0E58-4D66-A944-F3AB6E45C49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A7BE97-30B4-46CA-A6EB-9BB36EBB12D6}" type="datetimeFigureOut">
              <a:rPr lang="en-US" smtClean="0"/>
              <a:t>7/18/2023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B838AD-0E58-4D66-A944-F3AB6E45C49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A7BE97-30B4-46CA-A6EB-9BB36EBB12D6}" type="datetimeFigureOut">
              <a:rPr lang="en-US" smtClean="0"/>
              <a:t>7/18/2023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B838AD-0E58-4D66-A944-F3AB6E45C49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A7BE97-30B4-46CA-A6EB-9BB36EBB12D6}" type="datetimeFigureOut">
              <a:rPr lang="en-US" smtClean="0"/>
              <a:t>7/18/2023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B838AD-0E58-4D66-A944-F3AB6E45C49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7BE97-30B4-46CA-A6EB-9BB36EBB12D6}" type="datetimeFigureOut">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B838AD-0E58-4D66-A944-F3AB6E45C49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7BE97-30B4-46CA-A6EB-9BB36EBB12D6}" type="datetimeFigureOut">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0B838AD-0E58-4D66-A944-F3AB6E45C49C}"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34A7BE97-30B4-46CA-A6EB-9BB36EBB12D6}" type="datetimeFigureOut">
              <a:rPr lang="en-US" smtClean="0"/>
              <a:t>7/18/2023</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70B838AD-0E58-4D66-A944-F3AB6E45C49C}"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839200" cy="7017306"/>
          </a:xfrm>
          <a:prstGeom prst="rect">
            <a:avLst/>
          </a:prstGeom>
        </p:spPr>
        <p:txBody>
          <a:bodyPr wrap="square">
            <a:spAutoFit/>
          </a:bodyPr>
          <a:lstStyle/>
          <a:p>
            <a:pPr algn="ctr"/>
            <a:r>
              <a:rPr lang="en-US" sz="2400" b="1" dirty="0"/>
              <a:t>Examination Process/Administration: The Roles of Stakeholders</a:t>
            </a:r>
            <a:endParaRPr lang="en-US" sz="2400" dirty="0"/>
          </a:p>
          <a:p>
            <a:pPr algn="ctr"/>
            <a:r>
              <a:rPr lang="en-US" b="1" dirty="0"/>
              <a:t> </a:t>
            </a:r>
            <a:endParaRPr lang="en-US" dirty="0"/>
          </a:p>
          <a:p>
            <a:pPr algn="ctr"/>
            <a:r>
              <a:rPr lang="en-US" b="1" dirty="0"/>
              <a:t>Presented by</a:t>
            </a:r>
            <a:endParaRPr lang="en-US" dirty="0"/>
          </a:p>
          <a:p>
            <a:pPr algn="ctr"/>
            <a:r>
              <a:rPr lang="en-US" b="1" dirty="0"/>
              <a:t> </a:t>
            </a:r>
            <a:endParaRPr lang="en-US" dirty="0"/>
          </a:p>
          <a:p>
            <a:pPr algn="ctr"/>
            <a:r>
              <a:rPr lang="en-US" sz="2400" b="1" dirty="0"/>
              <a:t>Professor Philip Sunday </a:t>
            </a:r>
            <a:r>
              <a:rPr lang="en-US" sz="2400" b="1" dirty="0" err="1"/>
              <a:t>Bagu</a:t>
            </a:r>
            <a:endParaRPr lang="en-US" sz="2400" dirty="0"/>
          </a:p>
          <a:p>
            <a:pPr algn="ctr"/>
            <a:r>
              <a:rPr lang="en-US" b="1" dirty="0"/>
              <a:t>Deputy Director, Quality Assurance</a:t>
            </a:r>
            <a:endParaRPr lang="en-US" dirty="0"/>
          </a:p>
          <a:p>
            <a:pPr algn="ctr"/>
            <a:r>
              <a:rPr lang="en-US" b="1" dirty="0"/>
              <a:t>Directorate of Academic Planning and Quality Assurance,</a:t>
            </a:r>
            <a:endParaRPr lang="en-US" dirty="0"/>
          </a:p>
          <a:p>
            <a:pPr algn="ctr"/>
            <a:r>
              <a:rPr lang="en-US" b="1" dirty="0"/>
              <a:t>Benue State University, Makurdi</a:t>
            </a:r>
            <a:endParaRPr lang="en-US" dirty="0"/>
          </a:p>
          <a:p>
            <a:pPr algn="ctr"/>
            <a:endParaRPr lang="en-US" dirty="0"/>
          </a:p>
          <a:p>
            <a:pPr algn="ctr"/>
            <a:r>
              <a:rPr lang="en-US" b="1" dirty="0"/>
              <a:t>At the </a:t>
            </a:r>
            <a:endParaRPr lang="en-US" dirty="0"/>
          </a:p>
          <a:p>
            <a:pPr algn="ctr"/>
            <a:r>
              <a:rPr lang="en-US" b="1" dirty="0"/>
              <a:t>Two-Day Capacity Building Workshop Organized by the Management Committee of Benue State University, Makurdi for some Senior Academic and Administrative Staff</a:t>
            </a:r>
            <a:endParaRPr lang="en-US" dirty="0"/>
          </a:p>
          <a:p>
            <a:pPr algn="ctr"/>
            <a:r>
              <a:rPr lang="en-US" b="1" dirty="0"/>
              <a:t>On the Theme: </a:t>
            </a:r>
            <a:endParaRPr lang="en-US" dirty="0"/>
          </a:p>
          <a:p>
            <a:pPr algn="ctr"/>
            <a:r>
              <a:rPr lang="en-US" b="1" dirty="0"/>
              <a:t>Strategies for Reinvigorating Academic and Administrative Excellence in Benue State University</a:t>
            </a:r>
            <a:endParaRPr lang="en-US" dirty="0"/>
          </a:p>
          <a:p>
            <a:pPr algn="ctr"/>
            <a:r>
              <a:rPr lang="en-US" b="1" dirty="0"/>
              <a:t> </a:t>
            </a:r>
            <a:endParaRPr lang="en-US" dirty="0"/>
          </a:p>
          <a:p>
            <a:pPr algn="ctr"/>
            <a:r>
              <a:rPr lang="en-US" b="1" dirty="0" smtClean="0"/>
              <a:t>Held </a:t>
            </a:r>
            <a:r>
              <a:rPr lang="en-US" b="1" dirty="0"/>
              <a:t>on</a:t>
            </a:r>
            <a:endParaRPr lang="en-US" dirty="0"/>
          </a:p>
          <a:p>
            <a:pPr algn="ctr"/>
            <a:r>
              <a:rPr lang="en-US" b="1" dirty="0"/>
              <a:t> </a:t>
            </a:r>
            <a:endParaRPr lang="en-US" dirty="0"/>
          </a:p>
          <a:p>
            <a:pPr algn="ctr"/>
            <a:r>
              <a:rPr lang="en-US" b="1" dirty="0"/>
              <a:t>19</a:t>
            </a:r>
            <a:r>
              <a:rPr lang="en-US" b="1" baseline="30000" dirty="0"/>
              <a:t>th</a:t>
            </a:r>
            <a:r>
              <a:rPr lang="en-US" b="1" dirty="0"/>
              <a:t> and 20</a:t>
            </a:r>
            <a:r>
              <a:rPr lang="en-US" b="1" baseline="30000" dirty="0"/>
              <a:t>th</a:t>
            </a:r>
            <a:r>
              <a:rPr lang="en-US" b="1" dirty="0"/>
              <a:t> July, 2023</a:t>
            </a:r>
            <a:endParaRPr lang="en-US" dirty="0"/>
          </a:p>
          <a:p>
            <a:pPr algn="ctr"/>
            <a:r>
              <a:rPr lang="en-US" b="1" dirty="0"/>
              <a:t>@</a:t>
            </a:r>
            <a:endParaRPr lang="en-US" dirty="0"/>
          </a:p>
          <a:p>
            <a:pPr algn="ctr"/>
            <a:r>
              <a:rPr lang="en-US" b="1" dirty="0"/>
              <a:t>College of Health Sciences Auditorium</a:t>
            </a:r>
            <a:endParaRPr lang="en-US" dirty="0"/>
          </a:p>
          <a:p>
            <a:pPr algn="ctr"/>
            <a:r>
              <a:rPr lang="en-US" b="1" dirty="0"/>
              <a:t> </a:t>
            </a:r>
            <a:endParaRPr lang="en-US" dirty="0"/>
          </a:p>
        </p:txBody>
      </p:sp>
    </p:spTree>
    <p:extLst>
      <p:ext uri="{BB962C8B-B14F-4D97-AF65-F5344CB8AC3E}">
        <p14:creationId xmlns:p14="http://schemas.microsoft.com/office/powerpoint/2010/main" val="359344459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86800" cy="6001643"/>
          </a:xfrm>
          <a:prstGeom prst="rect">
            <a:avLst/>
          </a:prstGeom>
        </p:spPr>
        <p:txBody>
          <a:bodyPr wrap="square">
            <a:spAutoFit/>
          </a:bodyPr>
          <a:lstStyle/>
          <a:p>
            <a:pPr lvl="0" algn="just"/>
            <a:r>
              <a:rPr lang="en-US" sz="2400" b="1" u="sng" dirty="0" smtClean="0"/>
              <a:t>B. Duties </a:t>
            </a:r>
            <a:r>
              <a:rPr lang="en-US" sz="2400" b="1" u="sng" dirty="0"/>
              <a:t>of the Departmental Examination Officers Before, During and After </a:t>
            </a:r>
            <a:r>
              <a:rPr lang="en-US" sz="2400" b="1" u="sng" dirty="0" smtClean="0"/>
              <a:t>Examination</a:t>
            </a:r>
          </a:p>
          <a:p>
            <a:pPr lvl="0" algn="just"/>
            <a:endParaRPr lang="en-US" sz="2400" dirty="0"/>
          </a:p>
          <a:p>
            <a:pPr algn="just"/>
            <a:r>
              <a:rPr lang="en-US" sz="2400" dirty="0"/>
              <a:t>The Departmental Examination Officer shall work closely with the Head of Department in carrying out the following duties:</a:t>
            </a:r>
          </a:p>
          <a:p>
            <a:pPr marL="400050" lvl="0" indent="-400050" algn="just">
              <a:buFont typeface="+mj-lt"/>
              <a:buAutoNum type="romanLcPeriod"/>
            </a:pPr>
            <a:r>
              <a:rPr lang="en-US" sz="2400" dirty="0"/>
              <a:t>Draw up Examination Timetable and invigilation schedule for the Department.</a:t>
            </a:r>
          </a:p>
          <a:p>
            <a:pPr marL="400050" lvl="0" indent="-400050" algn="just">
              <a:buFont typeface="+mj-lt"/>
              <a:buAutoNum type="romanLcPeriod"/>
            </a:pPr>
            <a:r>
              <a:rPr lang="en-US" sz="2400" dirty="0"/>
              <a:t>Procurement of adequate examination materials (answer booklets/OMR sheets)</a:t>
            </a:r>
          </a:p>
          <a:p>
            <a:pPr marL="400050" lvl="0" indent="-400050" algn="just">
              <a:buFont typeface="+mj-lt"/>
              <a:buAutoNum type="romanLcPeriod"/>
            </a:pPr>
            <a:r>
              <a:rPr lang="en-US" sz="2400" dirty="0"/>
              <a:t>Produce and package all examination materials such as question papers, candidates’ attendance sheets and report forms for all Departmental examinations.</a:t>
            </a:r>
          </a:p>
          <a:p>
            <a:pPr marL="400050" lvl="0" indent="-400050" algn="just">
              <a:buFont typeface="+mj-lt"/>
              <a:buAutoNum type="romanLcPeriod"/>
            </a:pPr>
            <a:r>
              <a:rPr lang="en-US" sz="2400" dirty="0"/>
              <a:t>Ensure that each package is properly labeled with the following information; </a:t>
            </a:r>
            <a:r>
              <a:rPr lang="en-US" sz="2400" b="1" dirty="0"/>
              <a:t>course code</a:t>
            </a:r>
            <a:r>
              <a:rPr lang="en-US" sz="2400" dirty="0"/>
              <a:t> and </a:t>
            </a:r>
            <a:r>
              <a:rPr lang="en-US" sz="2400" b="1" dirty="0"/>
              <a:t>course title, the date, time</a:t>
            </a:r>
            <a:r>
              <a:rPr lang="en-US" sz="2400" dirty="0"/>
              <a:t> and </a:t>
            </a:r>
            <a:r>
              <a:rPr lang="en-US" sz="2400" b="1" dirty="0"/>
              <a:t>venue</a:t>
            </a:r>
            <a:r>
              <a:rPr lang="en-US" sz="2400" dirty="0"/>
              <a:t> of the examination, </a:t>
            </a:r>
            <a:r>
              <a:rPr lang="en-US" sz="2400" b="1" dirty="0"/>
              <a:t>names of the invigilators</a:t>
            </a:r>
            <a:r>
              <a:rPr lang="en-US" sz="2400" dirty="0"/>
              <a:t>, and </a:t>
            </a:r>
            <a:r>
              <a:rPr lang="en-US" sz="2400" b="1" dirty="0"/>
              <a:t>number of question papers</a:t>
            </a:r>
            <a:r>
              <a:rPr lang="en-US" sz="2400" dirty="0"/>
              <a:t> enclosed</a:t>
            </a:r>
            <a:r>
              <a:rPr lang="en-US" sz="2400" dirty="0" smtClean="0"/>
              <a:t>.</a:t>
            </a:r>
            <a:endParaRPr lang="en-US" sz="2400" dirty="0"/>
          </a:p>
        </p:txBody>
      </p:sp>
    </p:spTree>
    <p:extLst>
      <p:ext uri="{BB962C8B-B14F-4D97-AF65-F5344CB8AC3E}">
        <p14:creationId xmlns:p14="http://schemas.microsoft.com/office/powerpoint/2010/main" val="554267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305800" cy="6001643"/>
          </a:xfrm>
          <a:prstGeom prst="rect">
            <a:avLst/>
          </a:prstGeom>
        </p:spPr>
        <p:txBody>
          <a:bodyPr wrap="square">
            <a:spAutoFit/>
          </a:bodyPr>
          <a:lstStyle/>
          <a:p>
            <a:pPr algn="just"/>
            <a:r>
              <a:rPr lang="en-US" sz="2400" b="1" u="sng" dirty="0"/>
              <a:t>B. Duties of the Departmental Examination Officers Before, During and After </a:t>
            </a:r>
            <a:r>
              <a:rPr lang="en-US" sz="2400" b="1" u="sng" dirty="0" smtClean="0"/>
              <a:t>Examination </a:t>
            </a:r>
            <a:r>
              <a:rPr lang="en-US" sz="2400" b="1" u="sng" dirty="0" smtClean="0"/>
              <a:t>(continues)</a:t>
            </a:r>
          </a:p>
          <a:p>
            <a:pPr algn="just"/>
            <a:endParaRPr lang="en-US" sz="2400" b="1" u="sng" dirty="0" smtClean="0"/>
          </a:p>
          <a:p>
            <a:pPr marL="571500" lvl="0" indent="-571500" algn="just">
              <a:buAutoNum type="romanLcPeriod" startAt="5"/>
            </a:pPr>
            <a:r>
              <a:rPr lang="en-US" sz="2400" dirty="0" smtClean="0"/>
              <a:t>Ensure </a:t>
            </a:r>
            <a:r>
              <a:rPr lang="en-US" sz="2400" dirty="0"/>
              <a:t>that packaged question papers are properly secured.  </a:t>
            </a:r>
            <a:endParaRPr lang="en-US" sz="2400" dirty="0" smtClean="0"/>
          </a:p>
          <a:p>
            <a:pPr marL="571500" lvl="0" indent="-571500" algn="just">
              <a:buAutoNum type="romanLcPeriod" startAt="5"/>
            </a:pPr>
            <a:r>
              <a:rPr lang="en-US" sz="2400" dirty="0" smtClean="0"/>
              <a:t>Ensure </a:t>
            </a:r>
            <a:r>
              <a:rPr lang="en-US" sz="2400" dirty="0"/>
              <a:t>that examination materials are assembled ahead of time for each </a:t>
            </a:r>
            <a:r>
              <a:rPr lang="en-US" sz="2400" dirty="0" smtClean="0"/>
              <a:t>examination</a:t>
            </a:r>
          </a:p>
          <a:p>
            <a:pPr marL="571500" lvl="0" indent="-571500" algn="just">
              <a:buAutoNum type="romanLcPeriod" startAt="5"/>
            </a:pPr>
            <a:r>
              <a:rPr lang="en-US" sz="2400" dirty="0" smtClean="0"/>
              <a:t>Be </a:t>
            </a:r>
            <a:r>
              <a:rPr lang="en-US" sz="2400" dirty="0" smtClean="0"/>
              <a:t>in the examination office at least </a:t>
            </a:r>
            <a:r>
              <a:rPr lang="en-US" sz="2400" dirty="0" smtClean="0"/>
              <a:t>45 minutes </a:t>
            </a:r>
            <a:r>
              <a:rPr lang="en-US" sz="2400" dirty="0" smtClean="0"/>
              <a:t>before the commencement of every examination to issue examination materials to the chief </a:t>
            </a:r>
            <a:r>
              <a:rPr lang="en-US" sz="2400" dirty="0" smtClean="0"/>
              <a:t>invigilator.</a:t>
            </a:r>
          </a:p>
          <a:p>
            <a:pPr marL="571500" lvl="0" indent="-571500" algn="just">
              <a:buAutoNum type="romanLcPeriod" startAt="5"/>
            </a:pPr>
            <a:r>
              <a:rPr lang="en-US" sz="2400" dirty="0" smtClean="0"/>
              <a:t>Be </a:t>
            </a:r>
            <a:r>
              <a:rPr lang="en-US" sz="2400" dirty="0" smtClean="0"/>
              <a:t>in the examination office at the end of each examination session to collect answer booklets and left over materials from the </a:t>
            </a:r>
            <a:r>
              <a:rPr lang="en-US" sz="2400" dirty="0" smtClean="0"/>
              <a:t>invigilator.</a:t>
            </a:r>
          </a:p>
          <a:p>
            <a:pPr marL="571500" lvl="0" indent="-571500" algn="just">
              <a:buAutoNum type="romanLcPeriod" startAt="5"/>
            </a:pPr>
            <a:r>
              <a:rPr lang="en-US" sz="2400" dirty="0" smtClean="0"/>
              <a:t>Prepare </a:t>
            </a:r>
            <a:r>
              <a:rPr lang="en-US" sz="2400" dirty="0" smtClean="0"/>
              <a:t>results according to Senate approved format for consideration by the Departmental and Faculty Boards and the Senate</a:t>
            </a:r>
            <a:r>
              <a:rPr lang="en-US" sz="2400" dirty="0" smtClean="0"/>
              <a:t>.</a:t>
            </a:r>
            <a:endParaRPr lang="en-US" sz="2400" dirty="0"/>
          </a:p>
        </p:txBody>
      </p:sp>
    </p:spTree>
    <p:extLst>
      <p:ext uri="{BB962C8B-B14F-4D97-AF65-F5344CB8AC3E}">
        <p14:creationId xmlns:p14="http://schemas.microsoft.com/office/powerpoint/2010/main" val="3621818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76285"/>
            <a:ext cx="8915400" cy="6370975"/>
          </a:xfrm>
          <a:prstGeom prst="rect">
            <a:avLst/>
          </a:prstGeom>
        </p:spPr>
        <p:txBody>
          <a:bodyPr wrap="square">
            <a:spAutoFit/>
          </a:bodyPr>
          <a:lstStyle/>
          <a:p>
            <a:pPr algn="just"/>
            <a:r>
              <a:rPr lang="en-US" sz="2400" b="1" u="sng" dirty="0" smtClean="0"/>
              <a:t>C. Responsibilities of Heads of Department Before, During and After </a:t>
            </a:r>
            <a:r>
              <a:rPr lang="en-US" sz="2400" b="1" u="sng" dirty="0" smtClean="0"/>
              <a:t>Examination</a:t>
            </a:r>
          </a:p>
          <a:p>
            <a:pPr algn="just"/>
            <a:endParaRPr lang="en-US" sz="2400" dirty="0" smtClean="0"/>
          </a:p>
          <a:p>
            <a:pPr marL="400050" lvl="0" indent="-400050" algn="just">
              <a:buAutoNum type="romanLcPeriod"/>
            </a:pPr>
            <a:r>
              <a:rPr lang="en-US" sz="2400" dirty="0" smtClean="0"/>
              <a:t>Organize an orientation for fresh students to ensure that students understand the rules and procedure for handling examinations in the University.</a:t>
            </a:r>
          </a:p>
          <a:p>
            <a:pPr marL="400050" lvl="0" indent="-400050" algn="just">
              <a:buAutoNum type="romanLcPeriod"/>
            </a:pPr>
            <a:r>
              <a:rPr lang="en-US" sz="2400" dirty="0" smtClean="0"/>
              <a:t>Collect data on registered students for use as guide in processing and production of examination materials to avoid shortages and wastages.</a:t>
            </a:r>
          </a:p>
          <a:p>
            <a:pPr marL="400050" lvl="0" indent="-400050" algn="just">
              <a:buAutoNum type="romanLcPeriod"/>
            </a:pPr>
            <a:r>
              <a:rPr lang="en-US" sz="2400" dirty="0" smtClean="0"/>
              <a:t>Issue notices to staff at least 4 weeks before the commencement of examination requesting them to submit examination questions and marking scheme.</a:t>
            </a:r>
          </a:p>
          <a:p>
            <a:pPr marL="400050" lvl="0" indent="-400050" algn="just">
              <a:buAutoNum type="romanLcPeriod"/>
            </a:pPr>
            <a:r>
              <a:rPr lang="en-US" sz="2400" dirty="0" smtClean="0"/>
              <a:t>Collect and moderate questions before the final production.</a:t>
            </a:r>
          </a:p>
          <a:p>
            <a:pPr marL="400050" indent="-400050" algn="just">
              <a:buFontTx/>
              <a:buAutoNum type="romanLcPeriod"/>
            </a:pPr>
            <a:r>
              <a:rPr lang="en-US" sz="2400" dirty="0" smtClean="0"/>
              <a:t>Acquire enough examination materials prior to the commencement of examination</a:t>
            </a:r>
            <a:r>
              <a:rPr lang="en-US" sz="2400" dirty="0"/>
              <a:t>. </a:t>
            </a:r>
            <a:endParaRPr lang="en-US" sz="2400" dirty="0" smtClean="0"/>
          </a:p>
          <a:p>
            <a:pPr marL="400050" indent="-400050" algn="just">
              <a:buFontTx/>
              <a:buAutoNum type="romanLcPeriod"/>
            </a:pPr>
            <a:r>
              <a:rPr lang="en-US" sz="2400" dirty="0" smtClean="0"/>
              <a:t>Monitor </a:t>
            </a:r>
            <a:r>
              <a:rPr lang="en-US" sz="2400" dirty="0"/>
              <a:t>the production and safety of examination question </a:t>
            </a:r>
            <a:r>
              <a:rPr lang="en-US" sz="2400" dirty="0" smtClean="0"/>
              <a:t>papers</a:t>
            </a:r>
            <a:endParaRPr lang="en-US" sz="2400" dirty="0" smtClean="0"/>
          </a:p>
        </p:txBody>
      </p:sp>
    </p:spTree>
    <p:extLst>
      <p:ext uri="{BB962C8B-B14F-4D97-AF65-F5344CB8AC3E}">
        <p14:creationId xmlns:p14="http://schemas.microsoft.com/office/powerpoint/2010/main" val="3232121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86800" cy="6370975"/>
          </a:xfrm>
          <a:prstGeom prst="rect">
            <a:avLst/>
          </a:prstGeom>
        </p:spPr>
        <p:txBody>
          <a:bodyPr wrap="square">
            <a:spAutoFit/>
          </a:bodyPr>
          <a:lstStyle/>
          <a:p>
            <a:pPr algn="just"/>
            <a:r>
              <a:rPr lang="en-US" sz="2400" b="1" u="sng" dirty="0"/>
              <a:t>C. Responsibilities of Heads of Department Before, During and After </a:t>
            </a:r>
            <a:r>
              <a:rPr lang="en-US" sz="2400" b="1" u="sng" dirty="0" smtClean="0"/>
              <a:t>Examination </a:t>
            </a:r>
            <a:r>
              <a:rPr lang="en-US" sz="2400" b="1" u="sng" dirty="0"/>
              <a:t>(Continues</a:t>
            </a:r>
            <a:r>
              <a:rPr lang="en-US" sz="2400" b="1" u="sng" dirty="0" smtClean="0"/>
              <a:t>)</a:t>
            </a:r>
          </a:p>
          <a:p>
            <a:pPr algn="just"/>
            <a:endParaRPr lang="en-US" sz="2400" dirty="0"/>
          </a:p>
          <a:p>
            <a:pPr marL="514350" indent="-514350" algn="just">
              <a:buAutoNum type="romanLcPeriod" startAt="7"/>
            </a:pPr>
            <a:r>
              <a:rPr lang="en-US" sz="2400" dirty="0" smtClean="0"/>
              <a:t>Appoint </a:t>
            </a:r>
            <a:r>
              <a:rPr lang="en-US" sz="2400" dirty="0"/>
              <a:t>examination invigilators and chief invigilators among the academic staff of the </a:t>
            </a:r>
            <a:r>
              <a:rPr lang="en-US" sz="2400" dirty="0" smtClean="0"/>
              <a:t>department.</a:t>
            </a:r>
          </a:p>
          <a:p>
            <a:pPr marL="514350" indent="-514350" algn="just">
              <a:buAutoNum type="romanLcPeriod" startAt="7"/>
            </a:pPr>
            <a:r>
              <a:rPr lang="en-US" sz="2400" dirty="0" smtClean="0"/>
              <a:t>Supervise </a:t>
            </a:r>
            <a:r>
              <a:rPr lang="en-US" sz="2400" dirty="0"/>
              <a:t>the conduct of the Departmental </a:t>
            </a:r>
            <a:r>
              <a:rPr lang="en-US" sz="2400" dirty="0" smtClean="0"/>
              <a:t>examinations</a:t>
            </a:r>
          </a:p>
          <a:p>
            <a:pPr marL="514350" indent="-514350" algn="just">
              <a:buAutoNum type="romanLcPeriod" startAt="7"/>
            </a:pPr>
            <a:r>
              <a:rPr lang="en-US" sz="2400" dirty="0" smtClean="0"/>
              <a:t>Forward </a:t>
            </a:r>
            <a:r>
              <a:rPr lang="en-US" sz="2400" dirty="0"/>
              <a:t>reports of examination misconduct received from invigilators immediately to the Vice-Chancellor through the Dean within 24 hours of receipt of the complaint.</a:t>
            </a:r>
          </a:p>
          <a:p>
            <a:pPr marL="400050" indent="-400050" algn="just">
              <a:buAutoNum type="romanLcPeriod" startAt="10"/>
            </a:pPr>
            <a:r>
              <a:rPr lang="en-US" sz="2400" dirty="0"/>
              <a:t>Ensure the grading of scripts and compilation of results within the stipulated time.</a:t>
            </a:r>
          </a:p>
          <a:p>
            <a:pPr marL="400050" indent="-400050" algn="just">
              <a:buAutoNum type="romanLcPeriod" startAt="10"/>
            </a:pPr>
            <a:r>
              <a:rPr lang="en-US" sz="2400" dirty="0"/>
              <a:t>Present departmental results to the Departmental Boards and Faculty Boards for consideration and recommendation to Senate</a:t>
            </a:r>
            <a:r>
              <a:rPr lang="en-US" sz="2400" dirty="0" smtClean="0"/>
              <a:t>.</a:t>
            </a:r>
          </a:p>
          <a:p>
            <a:pPr marL="400050" indent="-400050" algn="just">
              <a:buFontTx/>
              <a:buAutoNum type="romanLcPeriod" startAt="10"/>
            </a:pPr>
            <a:r>
              <a:rPr lang="en-US" sz="2400" dirty="0"/>
              <a:t>Ensure the release of results to students after consideration by the Faculty Board and produce copies for consideration by the Senate</a:t>
            </a:r>
            <a:r>
              <a:rPr lang="en-US" sz="2400" dirty="0" smtClean="0"/>
              <a:t>.</a:t>
            </a:r>
            <a:endParaRPr lang="en-US" sz="2400" dirty="0"/>
          </a:p>
        </p:txBody>
      </p:sp>
    </p:spTree>
    <p:extLst>
      <p:ext uri="{BB962C8B-B14F-4D97-AF65-F5344CB8AC3E}">
        <p14:creationId xmlns:p14="http://schemas.microsoft.com/office/powerpoint/2010/main" val="9758311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8915400" cy="5632311"/>
          </a:xfrm>
          <a:prstGeom prst="rect">
            <a:avLst/>
          </a:prstGeom>
        </p:spPr>
        <p:txBody>
          <a:bodyPr wrap="square">
            <a:spAutoFit/>
          </a:bodyPr>
          <a:lstStyle/>
          <a:p>
            <a:pPr algn="just"/>
            <a:r>
              <a:rPr lang="en-US" sz="2400" b="1" u="sng" dirty="0" smtClean="0"/>
              <a:t>Responsibilities of Heads of Department Before, During and After Examination (Continues</a:t>
            </a:r>
            <a:r>
              <a:rPr lang="en-US" sz="2400" b="1" u="sng" dirty="0" smtClean="0"/>
              <a:t>)</a:t>
            </a:r>
          </a:p>
          <a:p>
            <a:pPr algn="just"/>
            <a:endParaRPr lang="en-US" sz="2400" dirty="0" smtClean="0"/>
          </a:p>
          <a:p>
            <a:pPr marL="400050" indent="-400050" algn="just">
              <a:buAutoNum type="romanLcPeriod" startAt="10"/>
            </a:pPr>
            <a:r>
              <a:rPr lang="en-US" sz="2400" dirty="0" smtClean="0"/>
              <a:t>Ensure </a:t>
            </a:r>
            <a:r>
              <a:rPr lang="en-US" sz="2400" dirty="0" smtClean="0"/>
              <a:t>that Continuous Assessments are marked and returned to students before the commencement of semester examinations and proper records of the results are kept.</a:t>
            </a:r>
          </a:p>
          <a:p>
            <a:pPr marL="400050" indent="-400050" algn="just">
              <a:buAutoNum type="romanLcPeriod" startAt="10"/>
            </a:pPr>
            <a:r>
              <a:rPr lang="en-US" sz="2400" dirty="0" smtClean="0"/>
              <a:t>Ensure that the Senate approved format for setting essays, multiple choice questions and structural questions are strictly adhered to.</a:t>
            </a:r>
          </a:p>
          <a:p>
            <a:pPr marL="400050" indent="-400050" algn="just">
              <a:buAutoNum type="romanLcPeriod" startAt="10"/>
            </a:pPr>
            <a:r>
              <a:rPr lang="en-US" sz="2400" dirty="0" smtClean="0"/>
              <a:t>Ensure the proper development of Marking Schemes, with marks attached, are strictly followed in the grading of the scripts.</a:t>
            </a:r>
          </a:p>
          <a:p>
            <a:pPr marL="400050" indent="-400050" algn="just">
              <a:buAutoNum type="romanLcPeriod" startAt="10"/>
            </a:pPr>
            <a:r>
              <a:rPr lang="en-US" sz="2400" dirty="0" smtClean="0"/>
              <a:t>Completely eradicate or bring to the barest minimum, the practice of duplicating the entire examination questions in the past or consecutive sessions.</a:t>
            </a:r>
            <a:endParaRPr lang="en-US" sz="2400" dirty="0"/>
          </a:p>
        </p:txBody>
      </p:sp>
    </p:spTree>
    <p:extLst>
      <p:ext uri="{BB962C8B-B14F-4D97-AF65-F5344CB8AC3E}">
        <p14:creationId xmlns:p14="http://schemas.microsoft.com/office/powerpoint/2010/main" val="11319955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229600" cy="4154984"/>
          </a:xfrm>
          <a:prstGeom prst="rect">
            <a:avLst/>
          </a:prstGeom>
        </p:spPr>
        <p:txBody>
          <a:bodyPr wrap="square">
            <a:spAutoFit/>
          </a:bodyPr>
          <a:lstStyle/>
          <a:p>
            <a:pPr lvl="0" algn="just"/>
            <a:r>
              <a:rPr lang="en-US" sz="2400" b="1" u="sng" dirty="0" smtClean="0"/>
              <a:t>D. Duties </a:t>
            </a:r>
            <a:r>
              <a:rPr lang="en-US" sz="2400" b="1" u="sng" dirty="0"/>
              <a:t>of the Faculty Examination Officer</a:t>
            </a:r>
            <a:endParaRPr lang="en-US" sz="2400" dirty="0"/>
          </a:p>
          <a:p>
            <a:pPr algn="just"/>
            <a:r>
              <a:rPr lang="en-US" sz="2400" dirty="0"/>
              <a:t>The faculty examination Officer shall:</a:t>
            </a:r>
          </a:p>
          <a:p>
            <a:pPr marL="400050" lvl="0" indent="-400050" algn="just">
              <a:buFont typeface="+mj-lt"/>
              <a:buAutoNum type="romanLcPeriod"/>
            </a:pPr>
            <a:r>
              <a:rPr lang="en-US" sz="2400" dirty="0"/>
              <a:t>Carryout all directives of the Dean in relation to examination matters </a:t>
            </a:r>
          </a:p>
          <a:p>
            <a:pPr marL="400050" lvl="0" indent="-400050" algn="just">
              <a:buFont typeface="+mj-lt"/>
              <a:buAutoNum type="romanLcPeriod"/>
            </a:pPr>
            <a:r>
              <a:rPr lang="en-US" sz="2400" dirty="0"/>
              <a:t>Participate in the supervision of examinations in the Faculty</a:t>
            </a:r>
          </a:p>
          <a:p>
            <a:pPr marL="400050" lvl="0" indent="-400050" algn="just">
              <a:buFont typeface="+mj-lt"/>
              <a:buAutoNum type="romanLcPeriod"/>
            </a:pPr>
            <a:r>
              <a:rPr lang="en-US" sz="2400" dirty="0"/>
              <a:t>Communicate all decisions of the Senate Business Committee to departments and Faculty</a:t>
            </a:r>
          </a:p>
          <a:p>
            <a:pPr marL="400050" lvl="0" indent="-400050" algn="just">
              <a:buFont typeface="+mj-lt"/>
              <a:buAutoNum type="romanLcPeriod"/>
            </a:pPr>
            <a:r>
              <a:rPr lang="en-US" sz="2400" dirty="0"/>
              <a:t>Handle any other examination related duties that may be assigned to him from time to time</a:t>
            </a:r>
          </a:p>
          <a:p>
            <a:pPr marL="400050" lvl="0" indent="-400050" algn="just">
              <a:buFont typeface="+mj-lt"/>
              <a:buAutoNum type="romanLcPeriod"/>
            </a:pPr>
            <a:r>
              <a:rPr lang="en-US" sz="2400" dirty="0"/>
              <a:t>Custodian of all examination questions and documents.</a:t>
            </a:r>
          </a:p>
        </p:txBody>
      </p:sp>
    </p:spTree>
    <p:extLst>
      <p:ext uri="{BB962C8B-B14F-4D97-AF65-F5344CB8AC3E}">
        <p14:creationId xmlns:p14="http://schemas.microsoft.com/office/powerpoint/2010/main" val="31284556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534400" cy="6370975"/>
          </a:xfrm>
          <a:prstGeom prst="rect">
            <a:avLst/>
          </a:prstGeom>
        </p:spPr>
        <p:txBody>
          <a:bodyPr wrap="square">
            <a:spAutoFit/>
          </a:bodyPr>
          <a:lstStyle/>
          <a:p>
            <a:pPr lvl="0" algn="just"/>
            <a:r>
              <a:rPr lang="en-US" sz="2400" b="1" u="sng" dirty="0" smtClean="0"/>
              <a:t>E. Duties </a:t>
            </a:r>
            <a:r>
              <a:rPr lang="en-US" sz="2400" b="1" u="sng" dirty="0"/>
              <a:t>of the Faculty Dean</a:t>
            </a:r>
            <a:endParaRPr lang="en-US" sz="2400" dirty="0"/>
          </a:p>
          <a:p>
            <a:pPr marL="342900" lvl="0" indent="-342900" algn="just">
              <a:buFont typeface="+mj-lt"/>
              <a:buAutoNum type="arabicPeriod"/>
            </a:pPr>
            <a:r>
              <a:rPr lang="en-US" sz="2400" dirty="0" smtClean="0"/>
              <a:t>The </a:t>
            </a:r>
            <a:r>
              <a:rPr lang="en-US" sz="2400" dirty="0"/>
              <a:t>Dean shall 4 weeks to the end of the semester based on the Senate approved academic calendar, cause the Faculty Examination Officer to meet with the Departmental Examination Officers and the Faculty Officer (Secretary) to: </a:t>
            </a:r>
          </a:p>
          <a:p>
            <a:pPr marL="800100" lvl="1" indent="-342900" algn="just">
              <a:buFont typeface="+mj-lt"/>
              <a:buAutoNum type="alphaLcPeriod"/>
            </a:pPr>
            <a:r>
              <a:rPr lang="en-US" sz="2400" dirty="0"/>
              <a:t>Review the number and capacities of examination halls available to the Faculty</a:t>
            </a:r>
          </a:p>
          <a:p>
            <a:pPr marL="800100" lvl="1" indent="-342900" algn="just">
              <a:buFont typeface="+mj-lt"/>
              <a:buAutoNum type="alphaLcPeriod"/>
            </a:pPr>
            <a:r>
              <a:rPr lang="en-US" sz="2400" dirty="0"/>
              <a:t>Review the number of candidates for Faculty wide and other Departmental courses</a:t>
            </a:r>
          </a:p>
          <a:p>
            <a:pPr marL="800100" lvl="1" indent="-342900" algn="just">
              <a:buFont typeface="+mj-lt"/>
              <a:buAutoNum type="alphaLcPeriod"/>
            </a:pPr>
            <a:r>
              <a:rPr lang="en-US" sz="2400" dirty="0"/>
              <a:t>Allocate halls/days for Departmental examinations</a:t>
            </a:r>
          </a:p>
          <a:p>
            <a:pPr marL="800100" lvl="1" indent="-342900" algn="just">
              <a:buFont typeface="+mj-lt"/>
              <a:buAutoNum type="alphaLcPeriod"/>
            </a:pPr>
            <a:r>
              <a:rPr lang="en-US" sz="2400" dirty="0"/>
              <a:t>Drew up an examination time table that would minimize conflicts.</a:t>
            </a:r>
          </a:p>
          <a:p>
            <a:pPr marL="800100" lvl="1" indent="-342900" algn="just">
              <a:buFont typeface="+mj-lt"/>
              <a:buAutoNum type="alphaLcPeriod"/>
            </a:pPr>
            <a:r>
              <a:rPr lang="en-US" sz="2400" dirty="0"/>
              <a:t>Draw up an invigilation time table based on: </a:t>
            </a:r>
          </a:p>
          <a:p>
            <a:pPr marL="1314450" lvl="2" indent="-400050" algn="just">
              <a:buFont typeface="+mj-lt"/>
              <a:buAutoNum type="romanLcPeriod"/>
            </a:pPr>
            <a:r>
              <a:rPr lang="en-US" sz="2400" dirty="0"/>
              <a:t>A minimum of two (2) invigilators per hall up to 60 candidates</a:t>
            </a:r>
          </a:p>
          <a:p>
            <a:pPr marL="1314450" lvl="2" indent="-400050" algn="just">
              <a:buFont typeface="+mj-lt"/>
              <a:buAutoNum type="romanLcPeriod"/>
            </a:pPr>
            <a:r>
              <a:rPr lang="en-US" sz="2400" dirty="0"/>
              <a:t>One (1) additional invigilator for each additional 30 </a:t>
            </a:r>
            <a:r>
              <a:rPr lang="en-US" sz="2400" dirty="0" smtClean="0"/>
              <a:t>candidates</a:t>
            </a:r>
            <a:endParaRPr lang="en-US" sz="2400" dirty="0"/>
          </a:p>
        </p:txBody>
      </p:sp>
    </p:spTree>
    <p:extLst>
      <p:ext uri="{BB962C8B-B14F-4D97-AF65-F5344CB8AC3E}">
        <p14:creationId xmlns:p14="http://schemas.microsoft.com/office/powerpoint/2010/main" val="24500446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153400" cy="5262979"/>
          </a:xfrm>
          <a:prstGeom prst="rect">
            <a:avLst/>
          </a:prstGeom>
        </p:spPr>
        <p:txBody>
          <a:bodyPr wrap="square">
            <a:spAutoFit/>
          </a:bodyPr>
          <a:lstStyle/>
          <a:p>
            <a:r>
              <a:rPr lang="en-US" sz="2400" b="1" dirty="0" smtClean="0"/>
              <a:t>E. Duties of the Faculty Dean (continues)</a:t>
            </a:r>
          </a:p>
          <a:p>
            <a:pPr marL="800100" lvl="1" indent="-342900" algn="just">
              <a:buFont typeface="+mj-lt"/>
              <a:buAutoNum type="alphaLcPeriod"/>
            </a:pPr>
            <a:r>
              <a:rPr lang="en-US" sz="2400" dirty="0" smtClean="0"/>
              <a:t>Ensure that the examination time table and the invigilation schedules reach all Faculty staff involved in the conduct of examinations not later than a week to start of the examination.  </a:t>
            </a:r>
          </a:p>
          <a:p>
            <a:pPr marL="457200" indent="-457200" algn="just">
              <a:buAutoNum type="alphaLcPeriod" startAt="6"/>
            </a:pPr>
            <a:r>
              <a:rPr lang="en-US" sz="2400" dirty="0" smtClean="0"/>
              <a:t>Supervise </a:t>
            </a:r>
            <a:r>
              <a:rPr lang="en-US" sz="2400" dirty="0" smtClean="0"/>
              <a:t>the conduct of the examination along with the Heads of Department, the Faculty Examination </a:t>
            </a:r>
            <a:r>
              <a:rPr lang="en-US" sz="2400" dirty="0" smtClean="0"/>
              <a:t>Officer</a:t>
            </a:r>
          </a:p>
          <a:p>
            <a:pPr marL="457200" indent="-457200" algn="just">
              <a:buAutoNum type="arabicPeriod" startAt="2"/>
            </a:pPr>
            <a:r>
              <a:rPr lang="en-US" sz="2400" dirty="0" smtClean="0"/>
              <a:t>Forward </a:t>
            </a:r>
            <a:r>
              <a:rPr lang="en-US" sz="2400" dirty="0" smtClean="0"/>
              <a:t>all cases of examination irregularities and misconduct from Departments to the Vice-Chancellor </a:t>
            </a:r>
            <a:r>
              <a:rPr lang="en-US" sz="2400" dirty="0" smtClean="0"/>
              <a:t>immediately</a:t>
            </a:r>
          </a:p>
          <a:p>
            <a:pPr marL="457200" indent="-457200" algn="just">
              <a:buAutoNum type="arabicPeriod" startAt="2"/>
            </a:pPr>
            <a:r>
              <a:rPr lang="en-US" sz="2400" dirty="0" smtClean="0"/>
              <a:t>Preside </a:t>
            </a:r>
            <a:r>
              <a:rPr lang="en-US" sz="2400" dirty="0" smtClean="0"/>
              <a:t>over all Faculty Examination results of Faculty Boards Meeting and recommend to Senate.</a:t>
            </a:r>
          </a:p>
          <a:p>
            <a:endParaRPr lang="en-US" sz="2400" dirty="0"/>
          </a:p>
        </p:txBody>
      </p:sp>
    </p:spTree>
    <p:extLst>
      <p:ext uri="{BB962C8B-B14F-4D97-AF65-F5344CB8AC3E}">
        <p14:creationId xmlns:p14="http://schemas.microsoft.com/office/powerpoint/2010/main" val="17626772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305800" cy="4893647"/>
          </a:xfrm>
          <a:prstGeom prst="rect">
            <a:avLst/>
          </a:prstGeom>
        </p:spPr>
        <p:txBody>
          <a:bodyPr wrap="square">
            <a:spAutoFit/>
          </a:bodyPr>
          <a:lstStyle/>
          <a:p>
            <a:pPr algn="just"/>
            <a:r>
              <a:rPr lang="en-US" sz="2400" b="1" dirty="0"/>
              <a:t>Persistent Challenges that Undermine the Successful Conduct of Examinations in Benue State </a:t>
            </a:r>
            <a:r>
              <a:rPr lang="en-US" sz="2400" b="1" dirty="0" smtClean="0"/>
              <a:t>University</a:t>
            </a:r>
          </a:p>
          <a:p>
            <a:pPr algn="just"/>
            <a:endParaRPr lang="en-US" sz="2400" dirty="0"/>
          </a:p>
          <a:p>
            <a:pPr marL="400050" lvl="0" indent="-400050" algn="just">
              <a:buFont typeface="+mj-lt"/>
              <a:buAutoNum type="romanLcPeriod"/>
            </a:pPr>
            <a:r>
              <a:rPr lang="en-US" sz="2400" dirty="0"/>
              <a:t>Inadequate examination venues leading to overcrowding in examination halls</a:t>
            </a:r>
          </a:p>
          <a:p>
            <a:pPr marL="400050" lvl="0" indent="-400050" algn="just">
              <a:buFont typeface="+mj-lt"/>
              <a:buAutoNum type="romanLcPeriod"/>
            </a:pPr>
            <a:r>
              <a:rPr lang="en-US" sz="2400" dirty="0"/>
              <a:t>Difficulty in ascertaining the actual number of registered students for different courses due to continues Registration of Students</a:t>
            </a:r>
          </a:p>
          <a:p>
            <a:pPr marL="400050" lvl="0" indent="-400050" algn="just">
              <a:buFont typeface="+mj-lt"/>
              <a:buAutoNum type="romanLcPeriod"/>
            </a:pPr>
            <a:r>
              <a:rPr lang="en-US" sz="2400" dirty="0"/>
              <a:t>Shortage of question Papers</a:t>
            </a:r>
          </a:p>
          <a:p>
            <a:pPr marL="400050" lvl="0" indent="-400050" algn="just">
              <a:buFont typeface="+mj-lt"/>
              <a:buAutoNum type="romanLcPeriod"/>
            </a:pPr>
            <a:r>
              <a:rPr lang="en-US" sz="2400" dirty="0"/>
              <a:t>Lateness/ absenteeism of invigilators </a:t>
            </a:r>
          </a:p>
          <a:p>
            <a:pPr marL="400050" lvl="0" indent="-400050" algn="just">
              <a:buFont typeface="+mj-lt"/>
              <a:buAutoNum type="romanLcPeriod"/>
            </a:pPr>
            <a:r>
              <a:rPr lang="en-US" sz="2400" dirty="0"/>
              <a:t>Shortage of invigilators </a:t>
            </a:r>
          </a:p>
          <a:p>
            <a:pPr marL="400050" lvl="0" indent="-400050" algn="just">
              <a:buFont typeface="+mj-lt"/>
              <a:buAutoNum type="romanLcPeriod"/>
            </a:pPr>
            <a:r>
              <a:rPr lang="en-US" sz="2400" dirty="0"/>
              <a:t>High number of cases of examination misconduct and irregularities.</a:t>
            </a:r>
          </a:p>
        </p:txBody>
      </p:sp>
    </p:spTree>
    <p:extLst>
      <p:ext uri="{BB962C8B-B14F-4D97-AF65-F5344CB8AC3E}">
        <p14:creationId xmlns:p14="http://schemas.microsoft.com/office/powerpoint/2010/main" val="1192194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533400"/>
            <a:ext cx="7315200" cy="2308324"/>
          </a:xfrm>
          <a:prstGeom prst="rect">
            <a:avLst/>
          </a:prstGeom>
        </p:spPr>
        <p:txBody>
          <a:bodyPr wrap="square">
            <a:spAutoFit/>
          </a:bodyPr>
          <a:lstStyle/>
          <a:p>
            <a:pPr algn="just"/>
            <a:r>
              <a:rPr lang="en-US" sz="2400" b="1" dirty="0"/>
              <a:t>Conclusion </a:t>
            </a:r>
            <a:endParaRPr lang="en-US" sz="2400" dirty="0"/>
          </a:p>
          <a:p>
            <a:pPr algn="just"/>
            <a:r>
              <a:rPr lang="en-US" sz="2400" dirty="0"/>
              <a:t>To ensure a successful conduct of examinations in the University; it is imperative that all the stakeholders carry out their specified roles and regulations diligently.</a:t>
            </a:r>
          </a:p>
          <a:p>
            <a:pPr algn="just"/>
            <a:r>
              <a:rPr lang="en-US" sz="2400" dirty="0"/>
              <a:t> </a:t>
            </a:r>
          </a:p>
        </p:txBody>
      </p:sp>
    </p:spTree>
    <p:extLst>
      <p:ext uri="{BB962C8B-B14F-4D97-AF65-F5344CB8AC3E}">
        <p14:creationId xmlns:p14="http://schemas.microsoft.com/office/powerpoint/2010/main" val="1812265640"/>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
            <a:ext cx="8686800" cy="6617196"/>
          </a:xfrm>
          <a:prstGeom prst="rect">
            <a:avLst/>
          </a:prstGeom>
        </p:spPr>
        <p:txBody>
          <a:bodyPr wrap="square">
            <a:spAutoFit/>
          </a:bodyPr>
          <a:lstStyle/>
          <a:p>
            <a:pPr algn="just"/>
            <a:r>
              <a:rPr lang="en-US" sz="2400" b="1" dirty="0"/>
              <a:t>Introduction</a:t>
            </a:r>
            <a:endParaRPr lang="en-US" sz="2000" dirty="0"/>
          </a:p>
          <a:p>
            <a:pPr algn="just"/>
            <a:endParaRPr lang="en-US" sz="2000" dirty="0" smtClean="0"/>
          </a:p>
          <a:p>
            <a:pPr algn="just"/>
            <a:r>
              <a:rPr lang="en-US" sz="2000" dirty="0" smtClean="0"/>
              <a:t>An </a:t>
            </a:r>
            <a:r>
              <a:rPr lang="en-US" sz="2000" dirty="0"/>
              <a:t>examination is a procedure or device for confronting students with a set of uniform questions or tasks to which they are to respond independently and the results subjected to treatment in such a way as to provide quantitative comparison of the performance of different students. The information or result provided by examination is used for the purpose of classification, promotion, certification, selection, prediction, verification, evaluation and counseling. (</a:t>
            </a:r>
            <a:r>
              <a:rPr lang="en-US" sz="2000" dirty="0" err="1"/>
              <a:t>Makinde</a:t>
            </a:r>
            <a:r>
              <a:rPr lang="en-US" sz="2000" dirty="0"/>
              <a:t> 1988)</a:t>
            </a:r>
          </a:p>
          <a:p>
            <a:pPr algn="just"/>
            <a:endParaRPr lang="en-US" sz="2000" b="1" dirty="0" smtClean="0"/>
          </a:p>
          <a:p>
            <a:pPr algn="just"/>
            <a:r>
              <a:rPr lang="en-US" sz="2000" b="1" dirty="0" smtClean="0"/>
              <a:t>Stakeholders </a:t>
            </a:r>
            <a:r>
              <a:rPr lang="en-US" sz="2000" b="1" dirty="0"/>
              <a:t>in the Examination Process/ Administration in Benue State University, Makurdi</a:t>
            </a:r>
            <a:endParaRPr lang="en-US" sz="2000" dirty="0"/>
          </a:p>
          <a:p>
            <a:pPr algn="just"/>
            <a:r>
              <a:rPr lang="en-US" sz="2000" dirty="0"/>
              <a:t>The key stakeholders in the Examination process/ administration in Benue State University are listed as follows:</a:t>
            </a:r>
          </a:p>
          <a:p>
            <a:pPr marL="285750" lvl="0" indent="-285750" algn="just">
              <a:buFont typeface="Wingdings" panose="05000000000000000000" pitchFamily="2" charset="2"/>
              <a:buChar char="v"/>
            </a:pPr>
            <a:r>
              <a:rPr lang="en-US" sz="2000" dirty="0"/>
              <a:t>Lecturers / Invigilators</a:t>
            </a:r>
          </a:p>
          <a:p>
            <a:pPr marL="285750" lvl="0" indent="-285750" algn="just">
              <a:buFont typeface="Wingdings" panose="05000000000000000000" pitchFamily="2" charset="2"/>
              <a:buChar char="v"/>
            </a:pPr>
            <a:r>
              <a:rPr lang="en-US" sz="2000" dirty="0"/>
              <a:t>Departmental Examination Officers</a:t>
            </a:r>
          </a:p>
          <a:p>
            <a:pPr marL="285750" lvl="0" indent="-285750" algn="just">
              <a:buFont typeface="Wingdings" panose="05000000000000000000" pitchFamily="2" charset="2"/>
              <a:buChar char="v"/>
            </a:pPr>
            <a:r>
              <a:rPr lang="en-US" sz="2000" dirty="0"/>
              <a:t>Heads of Departments</a:t>
            </a:r>
          </a:p>
          <a:p>
            <a:pPr marL="285750" lvl="0" indent="-285750" algn="just">
              <a:buFont typeface="Wingdings" panose="05000000000000000000" pitchFamily="2" charset="2"/>
              <a:buChar char="v"/>
            </a:pPr>
            <a:r>
              <a:rPr lang="en-US" sz="2000" dirty="0"/>
              <a:t>Faculty Examination Officers</a:t>
            </a:r>
          </a:p>
          <a:p>
            <a:pPr marL="285750" lvl="0" indent="-285750" algn="just">
              <a:buFont typeface="Wingdings" panose="05000000000000000000" pitchFamily="2" charset="2"/>
              <a:buChar char="v"/>
            </a:pPr>
            <a:r>
              <a:rPr lang="en-US" sz="2000" dirty="0"/>
              <a:t>Deans of Faculties</a:t>
            </a:r>
          </a:p>
          <a:p>
            <a:pPr marL="285750" lvl="0" indent="-285750" algn="just">
              <a:buFont typeface="Wingdings" panose="05000000000000000000" pitchFamily="2" charset="2"/>
              <a:buChar char="v"/>
            </a:pPr>
            <a:r>
              <a:rPr lang="en-US" sz="2000" dirty="0"/>
              <a:t>Senate Business Committee (SBC)</a:t>
            </a:r>
          </a:p>
          <a:p>
            <a:pPr marL="285750" lvl="0" indent="-285750" algn="just">
              <a:buFont typeface="Wingdings" panose="05000000000000000000" pitchFamily="2" charset="2"/>
              <a:buChar char="v"/>
            </a:pPr>
            <a:r>
              <a:rPr lang="en-US" sz="2000" dirty="0" smtClean="0"/>
              <a:t>Senate</a:t>
            </a:r>
          </a:p>
        </p:txBody>
      </p:sp>
    </p:spTree>
    <p:extLst>
      <p:ext uri="{BB962C8B-B14F-4D97-AF65-F5344CB8AC3E}">
        <p14:creationId xmlns:p14="http://schemas.microsoft.com/office/powerpoint/2010/main" val="268627226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438400"/>
            <a:ext cx="7696200" cy="646331"/>
          </a:xfrm>
          <a:prstGeom prst="rect">
            <a:avLst/>
          </a:prstGeom>
        </p:spPr>
        <p:txBody>
          <a:bodyPr wrap="square">
            <a:spAutoFit/>
          </a:bodyPr>
          <a:lstStyle/>
          <a:p>
            <a:pPr algn="ctr"/>
            <a:r>
              <a:rPr lang="en-US" sz="3600" b="1" dirty="0" smtClean="0"/>
              <a:t>THANK YOU ALL FOR LISTENING</a:t>
            </a:r>
            <a:endParaRPr lang="en-US" sz="3600" dirty="0"/>
          </a:p>
        </p:txBody>
      </p:sp>
    </p:spTree>
    <p:extLst>
      <p:ext uri="{BB962C8B-B14F-4D97-AF65-F5344CB8AC3E}">
        <p14:creationId xmlns:p14="http://schemas.microsoft.com/office/powerpoint/2010/main" val="1048129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iterate type="wd">
                                    <p:tmPct val="10000"/>
                                  </p:iterate>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applause.wav"/>
                                        </p:tgtEl>
                                      </p:cMediaNode>
                                    </p:audio>
                                    <p:animClr clrSpc="rgb" dir="cw">
                                      <p:cBhvr override="childStyle">
                                        <p:cTn dur="1" fill="hold" display="0" masterRel="nextClick" afterEffect="1"/>
                                        <p:tgtEl>
                                          <p:spTgt spid="2">
                                            <p:txEl>
                                              <p:pRg st="0" end="0"/>
                                            </p:txEl>
                                          </p:spTgt>
                                        </p:tgtEl>
                                        <p:attrNameLst>
                                          <p:attrName>ppt_c</p:attrName>
                                        </p:attrNameLst>
                                      </p:cBhvr>
                                      <p:to>
                                        <a:srgbClr val="00FF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229600" cy="5262979"/>
          </a:xfrm>
          <a:prstGeom prst="rect">
            <a:avLst/>
          </a:prstGeom>
        </p:spPr>
        <p:txBody>
          <a:bodyPr wrap="square">
            <a:spAutoFit/>
          </a:bodyPr>
          <a:lstStyle/>
          <a:p>
            <a:pPr algn="just"/>
            <a:r>
              <a:rPr lang="en-US" sz="2400" b="1" dirty="0"/>
              <a:t>The Roles of various Stakeholders in the </a:t>
            </a:r>
            <a:r>
              <a:rPr lang="en-US" sz="2400" b="1" dirty="0" smtClean="0"/>
              <a:t>Examination Process/Administration </a:t>
            </a:r>
            <a:r>
              <a:rPr lang="en-US" sz="2400" b="1" dirty="0"/>
              <a:t>in Benue State University</a:t>
            </a:r>
            <a:endParaRPr lang="en-US" sz="2400" dirty="0"/>
          </a:p>
          <a:p>
            <a:pPr algn="just"/>
            <a:endParaRPr lang="en-US" sz="2400" dirty="0" smtClean="0"/>
          </a:p>
          <a:p>
            <a:pPr algn="just"/>
            <a:r>
              <a:rPr lang="en-US" sz="2400" dirty="0" smtClean="0"/>
              <a:t>The </a:t>
            </a:r>
            <a:r>
              <a:rPr lang="en-US" sz="2400" dirty="0"/>
              <a:t>success, credibility and integrity of the examination process purely depend on the effective coordination and management of examinations by all stakeholders. To achieve success in the conduct of examinations, there are examination administration guidelines which are set of policies and procedures that outline how standardized examinations should be organized and administered in the university. These processes clearly specify the various roles of stakeholders </a:t>
            </a:r>
            <a:r>
              <a:rPr lang="en-US" sz="2400" b="1" dirty="0"/>
              <a:t>before, during and after examination</a:t>
            </a:r>
            <a:r>
              <a:rPr lang="en-US" sz="2400" dirty="0"/>
              <a:t>.</a:t>
            </a:r>
          </a:p>
          <a:p>
            <a:pPr lvl="0" algn="just"/>
            <a:endParaRPr lang="en-US" sz="2400" b="1" u="sng" dirty="0" smtClean="0"/>
          </a:p>
        </p:txBody>
      </p:sp>
    </p:spTree>
    <p:extLst>
      <p:ext uri="{BB962C8B-B14F-4D97-AF65-F5344CB8AC3E}">
        <p14:creationId xmlns:p14="http://schemas.microsoft.com/office/powerpoint/2010/main" val="617227590"/>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686800" cy="6001643"/>
          </a:xfrm>
          <a:prstGeom prst="rect">
            <a:avLst/>
          </a:prstGeom>
        </p:spPr>
        <p:txBody>
          <a:bodyPr wrap="square">
            <a:spAutoFit/>
          </a:bodyPr>
          <a:lstStyle/>
          <a:p>
            <a:pPr marL="342900" lvl="0" indent="-342900" algn="just">
              <a:buAutoNum type="alphaUcPeriod"/>
            </a:pPr>
            <a:r>
              <a:rPr lang="en-US" sz="2400" b="1" u="sng" dirty="0" smtClean="0"/>
              <a:t>Duties </a:t>
            </a:r>
            <a:r>
              <a:rPr lang="en-US" sz="2400" b="1" u="sng" dirty="0" smtClean="0"/>
              <a:t>of the Chief Invigilator/Invigilators During and After </a:t>
            </a:r>
            <a:r>
              <a:rPr lang="en-US" sz="2400" b="1" u="sng" dirty="0" smtClean="0"/>
              <a:t>Examination</a:t>
            </a:r>
          </a:p>
          <a:p>
            <a:pPr lvl="0" algn="just"/>
            <a:endParaRPr lang="en-US" sz="2400" dirty="0" smtClean="0"/>
          </a:p>
          <a:p>
            <a:pPr marL="400050" lvl="0" indent="-400050" algn="just">
              <a:buFont typeface="+mj-lt"/>
              <a:buAutoNum type="romanLcPeriod"/>
            </a:pPr>
            <a:r>
              <a:rPr lang="en-US" sz="2400" dirty="0" smtClean="0"/>
              <a:t>The Chief Invigilator should report to the examination office at least 40 minutes before the commencement of the examination to collect examination materials (question papers, answer booklets, attendance list </a:t>
            </a:r>
            <a:r>
              <a:rPr lang="en-US" sz="2400" dirty="0" err="1" smtClean="0"/>
              <a:t>etc</a:t>
            </a:r>
            <a:r>
              <a:rPr lang="en-US" sz="2400" dirty="0" smtClean="0"/>
              <a:t>)</a:t>
            </a:r>
          </a:p>
          <a:p>
            <a:pPr marL="400050" lvl="0" indent="-400050" algn="just">
              <a:buFont typeface="+mj-lt"/>
              <a:buAutoNum type="romanLcPeriod"/>
            </a:pPr>
            <a:r>
              <a:rPr lang="en-US" sz="2400" dirty="0" smtClean="0"/>
              <a:t>Invigilators should ensure that all candidates for the examination are duly checked and admitted into the examination halls.</a:t>
            </a:r>
          </a:p>
          <a:p>
            <a:pPr marL="400050" lvl="0" indent="-400050" algn="just">
              <a:buFont typeface="+mj-lt"/>
              <a:buAutoNum type="romanLcPeriod"/>
            </a:pPr>
            <a:r>
              <a:rPr lang="en-US" sz="2400" dirty="0" smtClean="0"/>
              <a:t>Invigilators are to ensure that candidates do not take bags mobile phones and other unauthorized electronic devices into the examination hall.</a:t>
            </a:r>
          </a:p>
          <a:p>
            <a:pPr marL="400050" lvl="0" indent="-400050" algn="just">
              <a:buFont typeface="+mj-lt"/>
              <a:buAutoNum type="romanLcPeriod"/>
            </a:pPr>
            <a:r>
              <a:rPr lang="en-US" sz="2400" dirty="0" smtClean="0"/>
              <a:t>The chief invigilator should remind candidates of the rules guiding the conduct of the examination and the documents they need for </a:t>
            </a:r>
            <a:r>
              <a:rPr lang="en-US" sz="2400" dirty="0" smtClean="0"/>
              <a:t>identification</a:t>
            </a:r>
            <a:endParaRPr lang="en-US" sz="2400" dirty="0" smtClean="0"/>
          </a:p>
        </p:txBody>
      </p:sp>
    </p:spTree>
    <p:extLst>
      <p:ext uri="{BB962C8B-B14F-4D97-AF65-F5344CB8AC3E}">
        <p14:creationId xmlns:p14="http://schemas.microsoft.com/office/powerpoint/2010/main" val="27922095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534400" cy="6001643"/>
          </a:xfrm>
          <a:prstGeom prst="rect">
            <a:avLst/>
          </a:prstGeom>
        </p:spPr>
        <p:txBody>
          <a:bodyPr wrap="square">
            <a:spAutoFit/>
          </a:bodyPr>
          <a:lstStyle/>
          <a:p>
            <a:pPr marL="457200" indent="-457200" algn="just">
              <a:buAutoNum type="alphaUcPeriod"/>
            </a:pPr>
            <a:r>
              <a:rPr lang="en-US" sz="2400" b="1" u="sng" dirty="0"/>
              <a:t>Duties of the Chief Invigilator/Invigilators During and After Examination (continues</a:t>
            </a:r>
            <a:r>
              <a:rPr lang="en-US" sz="2400" b="1" u="sng" dirty="0" smtClean="0"/>
              <a:t>)</a:t>
            </a:r>
          </a:p>
          <a:p>
            <a:pPr marL="457200" indent="-457200" algn="just">
              <a:buAutoNum type="alphaUcPeriod"/>
            </a:pPr>
            <a:endParaRPr lang="en-US" sz="2400" b="1" u="sng" dirty="0" smtClean="0"/>
          </a:p>
          <a:p>
            <a:pPr marL="400050" lvl="0" indent="-400050" algn="just">
              <a:buAutoNum type="romanLcPeriod" startAt="5"/>
            </a:pPr>
            <a:r>
              <a:rPr lang="en-US" sz="2400" dirty="0"/>
              <a:t>Invigilators are to distribute the answer booklets before distributing the question papers faced down. Candidates shall be allowed few minutes to ensure their personal details, title of the paper to be written, examination number, semester and session in the spaces provided. </a:t>
            </a:r>
          </a:p>
          <a:p>
            <a:pPr marL="400050" lvl="0" indent="-400050" algn="just">
              <a:buAutoNum type="romanLcPeriod" startAt="5"/>
            </a:pPr>
            <a:r>
              <a:rPr lang="en-US" sz="2400" dirty="0"/>
              <a:t>Invigilators should ensure that students do not write their names on the answer booklets.</a:t>
            </a:r>
          </a:p>
          <a:p>
            <a:pPr marL="400050" lvl="0" indent="-400050" algn="just">
              <a:buAutoNum type="romanLcPeriod" startAt="5"/>
            </a:pPr>
            <a:r>
              <a:rPr lang="en-US" sz="2400" dirty="0"/>
              <a:t>Invigilators should ensure that students who sit for the examination fill the attendance list and confirm that the number of students on the attendance lists and the number of scripts </a:t>
            </a:r>
            <a:r>
              <a:rPr lang="en-US" sz="2400" dirty="0" smtClean="0"/>
              <a:t>match.</a:t>
            </a:r>
          </a:p>
          <a:p>
            <a:pPr marL="400050" lvl="0" indent="-400050" algn="just">
              <a:buAutoNum type="romanLcPeriod" startAt="5"/>
            </a:pPr>
            <a:r>
              <a:rPr lang="en-US" sz="2400" dirty="0" smtClean="0"/>
              <a:t>The </a:t>
            </a:r>
            <a:r>
              <a:rPr lang="en-US" sz="2400" dirty="0"/>
              <a:t>chief invigilator should start the examination at the stipulated time</a:t>
            </a:r>
            <a:r>
              <a:rPr lang="en-US" sz="2400" dirty="0" smtClean="0"/>
              <a:t>.</a:t>
            </a:r>
            <a:endParaRPr lang="en-US" sz="2400" dirty="0"/>
          </a:p>
        </p:txBody>
      </p:sp>
    </p:spTree>
    <p:extLst>
      <p:ext uri="{BB962C8B-B14F-4D97-AF65-F5344CB8AC3E}">
        <p14:creationId xmlns:p14="http://schemas.microsoft.com/office/powerpoint/2010/main" val="24732064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1" y="152400"/>
            <a:ext cx="8686800" cy="6001643"/>
          </a:xfrm>
          <a:prstGeom prst="rect">
            <a:avLst/>
          </a:prstGeom>
        </p:spPr>
        <p:txBody>
          <a:bodyPr wrap="square">
            <a:spAutoFit/>
          </a:bodyPr>
          <a:lstStyle/>
          <a:p>
            <a:pPr marL="457200" indent="-457200" algn="just">
              <a:buAutoNum type="alphaUcPeriod"/>
            </a:pPr>
            <a:r>
              <a:rPr lang="en-US" sz="2400" b="1" u="sng" dirty="0" smtClean="0"/>
              <a:t>Duties </a:t>
            </a:r>
            <a:r>
              <a:rPr lang="en-US" sz="2400" b="1" u="sng" dirty="0" smtClean="0"/>
              <a:t>of the Chief Invigilator/Invigilators During and After Examination (continues</a:t>
            </a:r>
            <a:r>
              <a:rPr lang="en-US" sz="2400" b="1" u="sng" dirty="0" smtClean="0"/>
              <a:t>)</a:t>
            </a:r>
          </a:p>
          <a:p>
            <a:pPr lvl="0" algn="just"/>
            <a:endParaRPr lang="en-US" sz="2400" dirty="0"/>
          </a:p>
          <a:p>
            <a:pPr marL="514350" lvl="0" indent="-514350" algn="just">
              <a:buAutoNum type="romanLcPeriod" startAt="9"/>
            </a:pPr>
            <a:r>
              <a:rPr lang="en-US" sz="2400" dirty="0" smtClean="0"/>
              <a:t>Activities </a:t>
            </a:r>
            <a:r>
              <a:rPr lang="en-US" sz="2400" dirty="0" smtClean="0"/>
              <a:t>carried out by invigilators in the course of the examination should be done as quietly and discreetly as </a:t>
            </a:r>
            <a:r>
              <a:rPr lang="en-US" sz="2400" dirty="0" smtClean="0"/>
              <a:t>possible.</a:t>
            </a:r>
          </a:p>
          <a:p>
            <a:pPr marL="514350" lvl="0" indent="-514350" algn="just">
              <a:buAutoNum type="romanLcPeriod" startAt="9"/>
            </a:pPr>
            <a:r>
              <a:rPr lang="en-US" sz="2400" dirty="0" smtClean="0"/>
              <a:t>Invigilators </a:t>
            </a:r>
            <a:r>
              <a:rPr lang="en-US" sz="2400" dirty="0" smtClean="0"/>
              <a:t>should remain in the examination hall throughout the duration of the </a:t>
            </a:r>
            <a:r>
              <a:rPr lang="en-US" sz="2400" dirty="0" smtClean="0"/>
              <a:t>examination.</a:t>
            </a:r>
          </a:p>
          <a:p>
            <a:pPr marL="514350" lvl="0" indent="-514350" algn="just">
              <a:buAutoNum type="romanLcPeriod" startAt="9"/>
            </a:pPr>
            <a:r>
              <a:rPr lang="en-US" sz="2400" dirty="0" smtClean="0"/>
              <a:t>Invigilators </a:t>
            </a:r>
            <a:r>
              <a:rPr lang="en-US" sz="2400" dirty="0" smtClean="0"/>
              <a:t>shall carry out unobtrusive and periodic patrol of the examination hall so as to put candidates in </a:t>
            </a:r>
            <a:r>
              <a:rPr lang="en-US" sz="2400" dirty="0" smtClean="0"/>
              <a:t>check.</a:t>
            </a:r>
          </a:p>
          <a:p>
            <a:pPr marL="514350" lvl="0" indent="-514350" algn="just">
              <a:buAutoNum type="romanLcPeriod" startAt="9"/>
            </a:pPr>
            <a:r>
              <a:rPr lang="en-US" sz="2400" dirty="0" smtClean="0"/>
              <a:t>Invigilators </a:t>
            </a:r>
            <a:r>
              <a:rPr lang="en-US" sz="2400" dirty="0" smtClean="0"/>
              <a:t>shall not admit candidates into the examination hall 30 minutes after the commencement of the </a:t>
            </a:r>
            <a:r>
              <a:rPr lang="en-US" sz="2400" dirty="0" smtClean="0"/>
              <a:t>examination.</a:t>
            </a:r>
          </a:p>
          <a:p>
            <a:pPr marL="514350" lvl="0" indent="-514350" algn="just">
              <a:buAutoNum type="romanLcPeriod" startAt="9"/>
            </a:pPr>
            <a:r>
              <a:rPr lang="en-US" sz="2400" dirty="0" smtClean="0"/>
              <a:t>The </a:t>
            </a:r>
            <a:r>
              <a:rPr lang="en-US" sz="2400" dirty="0" smtClean="0"/>
              <a:t>invigilator shall ensure that no candidate leaves the hall and is subsequently readmitted into the hall within the first 60 minutes of the commencement of the examination</a:t>
            </a:r>
            <a:r>
              <a:rPr lang="en-US" sz="2400" dirty="0" smtClean="0"/>
              <a:t>.</a:t>
            </a:r>
            <a:endParaRPr lang="en-US" sz="2400" dirty="0" smtClean="0"/>
          </a:p>
        </p:txBody>
      </p:sp>
    </p:spTree>
    <p:extLst>
      <p:ext uri="{BB962C8B-B14F-4D97-AF65-F5344CB8AC3E}">
        <p14:creationId xmlns:p14="http://schemas.microsoft.com/office/powerpoint/2010/main" val="7484782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86800" cy="6370975"/>
          </a:xfrm>
          <a:prstGeom prst="rect">
            <a:avLst/>
          </a:prstGeom>
        </p:spPr>
        <p:txBody>
          <a:bodyPr wrap="square">
            <a:spAutoFit/>
          </a:bodyPr>
          <a:lstStyle/>
          <a:p>
            <a:pPr marL="457200" indent="-457200" algn="just">
              <a:buAutoNum type="alphaUcPeriod"/>
            </a:pPr>
            <a:r>
              <a:rPr lang="en-US" sz="2400" b="1" u="sng" dirty="0" smtClean="0"/>
              <a:t>Duties </a:t>
            </a:r>
            <a:r>
              <a:rPr lang="en-US" sz="2400" b="1" u="sng" dirty="0" smtClean="0"/>
              <a:t>of the Chief Invigilator/Invigilators During and After Examination (continues</a:t>
            </a:r>
            <a:r>
              <a:rPr lang="en-US" sz="2400" b="1" u="sng" dirty="0" smtClean="0"/>
              <a:t>)</a:t>
            </a:r>
          </a:p>
          <a:p>
            <a:pPr algn="just"/>
            <a:endParaRPr lang="en-US" sz="2400" dirty="0" smtClean="0"/>
          </a:p>
          <a:p>
            <a:pPr marL="514350" indent="-514350" algn="just">
              <a:buAutoNum type="romanLcPeriod" startAt="14"/>
            </a:pPr>
            <a:r>
              <a:rPr lang="en-US" sz="2400" dirty="0" smtClean="0"/>
              <a:t>In </a:t>
            </a:r>
            <a:r>
              <a:rPr lang="en-US" sz="2400" dirty="0"/>
              <a:t>an event of any suspicion of examination misconduct or irregularity, the invigilator shall collect and annotate the script to show the point at which the offence occurred, confiscate any illicit or suspicious material and go on to document the evidence. He shall request a second invigilator, the offender and other candidates around the offender to serve as witnesses. </a:t>
            </a:r>
            <a:r>
              <a:rPr lang="en-US" sz="2400" b="1" dirty="0"/>
              <a:t>The candidate should thereafter be allowed to continue with the </a:t>
            </a:r>
            <a:r>
              <a:rPr lang="en-US" sz="2400" b="1" dirty="0" smtClean="0"/>
              <a:t>examination</a:t>
            </a:r>
            <a:r>
              <a:rPr lang="en-US" sz="2400" dirty="0" smtClean="0"/>
              <a:t>.</a:t>
            </a:r>
          </a:p>
          <a:p>
            <a:pPr marL="514350" indent="-514350" algn="just">
              <a:buAutoNum type="romanLcPeriod" startAt="14"/>
            </a:pPr>
            <a:r>
              <a:rPr lang="en-US" sz="2400" dirty="0" smtClean="0"/>
              <a:t>The </a:t>
            </a:r>
            <a:r>
              <a:rPr lang="en-US" sz="2400" dirty="0" smtClean="0"/>
              <a:t>invigilator should ensure that candidates who are seen conferring or exchanging items are reprimanded, and if they persist, their scripts should be collected and annotated to show the point at which the offence occurred. The candidates should be allowed to continue with the examination </a:t>
            </a:r>
            <a:r>
              <a:rPr lang="en-US" sz="2400" dirty="0" smtClean="0"/>
              <a:t>thereafter.</a:t>
            </a:r>
          </a:p>
        </p:txBody>
      </p:sp>
    </p:spTree>
    <p:extLst>
      <p:ext uri="{BB962C8B-B14F-4D97-AF65-F5344CB8AC3E}">
        <p14:creationId xmlns:p14="http://schemas.microsoft.com/office/powerpoint/2010/main" val="28091623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14491"/>
            <a:ext cx="8153400" cy="5632311"/>
          </a:xfrm>
          <a:prstGeom prst="rect">
            <a:avLst/>
          </a:prstGeom>
        </p:spPr>
        <p:txBody>
          <a:bodyPr wrap="square">
            <a:spAutoFit/>
          </a:bodyPr>
          <a:lstStyle/>
          <a:p>
            <a:pPr marL="457200" indent="-457200" algn="just">
              <a:buAutoNum type="alphaUcPeriod"/>
            </a:pPr>
            <a:r>
              <a:rPr lang="en-US" sz="2400" b="1" u="sng" dirty="0" smtClean="0"/>
              <a:t>Duties </a:t>
            </a:r>
            <a:r>
              <a:rPr lang="en-US" sz="2400" b="1" u="sng" dirty="0" smtClean="0"/>
              <a:t>of the Chief Invigilator/Invigilators During and After Examination (continues</a:t>
            </a:r>
            <a:r>
              <a:rPr lang="en-US" sz="2400" b="1" u="sng" dirty="0" smtClean="0"/>
              <a:t>)</a:t>
            </a:r>
          </a:p>
          <a:p>
            <a:pPr algn="just"/>
            <a:endParaRPr lang="en-US" sz="2400" dirty="0" smtClean="0"/>
          </a:p>
          <a:p>
            <a:pPr marL="514350" indent="-514350" algn="just">
              <a:buAutoNum type="romanLcPeriod" startAt="16"/>
            </a:pPr>
            <a:r>
              <a:rPr lang="en-US" sz="2400" dirty="0" smtClean="0"/>
              <a:t>The </a:t>
            </a:r>
            <a:r>
              <a:rPr lang="en-US" sz="2400" dirty="0"/>
              <a:t>invigilator shall announce the time left for the examination midway through and 30 minutes to the end of the </a:t>
            </a:r>
            <a:r>
              <a:rPr lang="en-US" sz="2400" dirty="0" smtClean="0"/>
              <a:t>examination.</a:t>
            </a:r>
          </a:p>
          <a:p>
            <a:pPr marL="514350" indent="-514350" algn="just">
              <a:buAutoNum type="romanLcPeriod" startAt="16"/>
            </a:pPr>
            <a:r>
              <a:rPr lang="en-US" sz="2400" dirty="0" smtClean="0"/>
              <a:t>The </a:t>
            </a:r>
            <a:r>
              <a:rPr lang="en-US" sz="2400" dirty="0"/>
              <a:t>invigilator shall direct all candidates in the hall within the last 15 minutes of the examination to remain seated and be silent even when they have finished until the end of the examination when their examination materials would have been </a:t>
            </a:r>
            <a:r>
              <a:rPr lang="en-US" sz="2400" dirty="0" smtClean="0"/>
              <a:t>collected.</a:t>
            </a:r>
          </a:p>
          <a:p>
            <a:pPr marL="514350" indent="-514350" algn="just">
              <a:buAutoNum type="romanLcPeriod" startAt="16"/>
            </a:pPr>
            <a:r>
              <a:rPr lang="en-US" sz="2400" dirty="0" smtClean="0"/>
              <a:t>Under </a:t>
            </a:r>
            <a:r>
              <a:rPr lang="en-US" sz="2400" dirty="0" smtClean="0"/>
              <a:t>no circumstances should a junior staff be allowed to invigilate University Examinations. They shall only act as attendants at examinations under the strict supervision of a duly appointed invigilator</a:t>
            </a:r>
            <a:r>
              <a:rPr lang="en-US" sz="2400" dirty="0" smtClean="0"/>
              <a:t>.</a:t>
            </a:r>
            <a:endParaRPr lang="en-US" sz="2400" dirty="0" smtClean="0"/>
          </a:p>
        </p:txBody>
      </p:sp>
    </p:spTree>
    <p:extLst>
      <p:ext uri="{BB962C8B-B14F-4D97-AF65-F5344CB8AC3E}">
        <p14:creationId xmlns:p14="http://schemas.microsoft.com/office/powerpoint/2010/main" val="8052626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7848600" cy="5262979"/>
          </a:xfrm>
          <a:prstGeom prst="rect">
            <a:avLst/>
          </a:prstGeom>
        </p:spPr>
        <p:txBody>
          <a:bodyPr wrap="square">
            <a:spAutoFit/>
          </a:bodyPr>
          <a:lstStyle/>
          <a:p>
            <a:pPr marL="457200" indent="-457200" algn="just">
              <a:buAutoNum type="alphaUcPeriod"/>
            </a:pPr>
            <a:r>
              <a:rPr lang="en-US" sz="2400" b="1" u="sng" dirty="0"/>
              <a:t>Duties of the Chief Invigilator/Invigilators During and After Examination (continues</a:t>
            </a:r>
            <a:r>
              <a:rPr lang="en-US" sz="2400" b="1" u="sng" dirty="0" smtClean="0"/>
              <a:t>)</a:t>
            </a:r>
          </a:p>
          <a:p>
            <a:pPr marL="457200" indent="-457200" algn="just">
              <a:buAutoNum type="alphaUcPeriod"/>
            </a:pPr>
            <a:endParaRPr lang="en-US" sz="2400" b="1" u="sng" dirty="0"/>
          </a:p>
          <a:p>
            <a:pPr marL="514350" lvl="0" indent="-514350" algn="just">
              <a:buAutoNum type="romanLcPeriod" startAt="19"/>
            </a:pPr>
            <a:r>
              <a:rPr lang="en-US" sz="2400" dirty="0" smtClean="0"/>
              <a:t>Invigilators </a:t>
            </a:r>
            <a:r>
              <a:rPr lang="en-US" sz="2400" dirty="0"/>
              <a:t>shall cross-check the scripts collected at the end of the examination with the attendance register and manually count students to ensure that all scripts have been accounted </a:t>
            </a:r>
            <a:r>
              <a:rPr lang="en-US" sz="2400" dirty="0" smtClean="0"/>
              <a:t>for.</a:t>
            </a:r>
          </a:p>
          <a:p>
            <a:pPr marL="514350" lvl="0" indent="-514350" algn="just">
              <a:buAutoNum type="romanLcPeriod" startAt="19"/>
            </a:pPr>
            <a:r>
              <a:rPr lang="en-US" sz="2400" dirty="0" smtClean="0"/>
              <a:t>Enclose </a:t>
            </a:r>
            <a:r>
              <a:rPr lang="en-US" sz="2400" dirty="0"/>
              <a:t>the scripts, attendance list and six (6) copies of question paper in envelopes and submit same to the Head of </a:t>
            </a:r>
            <a:r>
              <a:rPr lang="en-US" sz="2400" dirty="0" smtClean="0"/>
              <a:t>Department.</a:t>
            </a:r>
          </a:p>
          <a:p>
            <a:pPr marL="514350" lvl="0" indent="-514350" algn="just">
              <a:buAutoNum type="romanLcPeriod" startAt="19"/>
            </a:pPr>
            <a:r>
              <a:rPr lang="en-US" sz="2400" dirty="0" smtClean="0"/>
              <a:t>Submit </a:t>
            </a:r>
            <a:r>
              <a:rPr lang="en-US" sz="2400" dirty="0"/>
              <a:t>a formal report (on a report form) on the conduct of the examination and any report of examination misconduct to the Head of Department.</a:t>
            </a:r>
          </a:p>
          <a:p>
            <a:pPr marL="457200" indent="-457200" algn="just">
              <a:buAutoNum type="alphaUcPeriod"/>
            </a:pPr>
            <a:endParaRPr lang="en-US" sz="2400" b="1" u="sng" dirty="0"/>
          </a:p>
        </p:txBody>
      </p:sp>
    </p:spTree>
    <p:extLst>
      <p:ext uri="{BB962C8B-B14F-4D97-AF65-F5344CB8AC3E}">
        <p14:creationId xmlns:p14="http://schemas.microsoft.com/office/powerpoint/2010/main" val="34029130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256</TotalTime>
  <Words>1833</Words>
  <Application>Microsoft Office PowerPoint</Application>
  <PresentationFormat>On-screen Show (4:3)</PresentationFormat>
  <Paragraphs>138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Arial Black</vt:lpstr>
      <vt:lpstr>Wingdings</vt:lpstr>
      <vt:lpstr>Essential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IKYOYEL T.E.</dc:creator>
  <cp:lastModifiedBy>User</cp:lastModifiedBy>
  <cp:revision>21</cp:revision>
  <dcterms:created xsi:type="dcterms:W3CDTF">2023-07-17T15:42:38Z</dcterms:created>
  <dcterms:modified xsi:type="dcterms:W3CDTF">2023-07-18T23:35:08Z</dcterms:modified>
</cp:coreProperties>
</file>