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85" r:id="rId8"/>
    <p:sldId id="288" r:id="rId9"/>
    <p:sldId id="286" r:id="rId10"/>
    <p:sldId id="287" r:id="rId11"/>
    <p:sldId id="289" r:id="rId12"/>
    <p:sldId id="263" r:id="rId13"/>
    <p:sldId id="269" r:id="rId14"/>
    <p:sldId id="273" r:id="rId15"/>
    <p:sldId id="284"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3B13BF-1962-476D-997D-2204904D54A5}"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B13BF-1962-476D-997D-2204904D54A5}"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B13BF-1962-476D-997D-2204904D54A5}"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B13BF-1962-476D-997D-2204904D54A5}"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3B13BF-1962-476D-997D-2204904D54A5}"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3B13BF-1962-476D-997D-2204904D54A5}"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3B13BF-1962-476D-997D-2204904D54A5}" type="datetimeFigureOut">
              <a:rPr lang="en-US" smtClean="0"/>
              <a:pPr/>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3B13BF-1962-476D-997D-2204904D54A5}" type="datetimeFigureOut">
              <a:rPr lang="en-US" smtClean="0"/>
              <a:pPr/>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B13BF-1962-476D-997D-2204904D54A5}" type="datetimeFigureOut">
              <a:rPr lang="en-US" smtClean="0"/>
              <a:pPr/>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B13BF-1962-476D-997D-2204904D54A5}"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B13BF-1962-476D-997D-2204904D54A5}"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65E14-2B49-485D-92D5-9BBC229EFB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B13BF-1962-476D-997D-2204904D54A5}" type="datetimeFigureOut">
              <a:rPr lang="en-US" smtClean="0"/>
              <a:pPr/>
              <a:t>7/19/2023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65E14-2B49-485D-92D5-9BBC229EFB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mosots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286000"/>
          </a:xfrm>
        </p:spPr>
        <p:txBody>
          <a:bodyPr>
            <a:noAutofit/>
          </a:bodyPr>
          <a:lstStyle/>
          <a:p>
            <a:r>
              <a:rPr lang="en-US" sz="5400" dirty="0" smtClean="0">
                <a:solidFill>
                  <a:srgbClr val="FF0000"/>
                </a:solidFill>
                <a:latin typeface="Bernard MT Condensed" pitchFamily="18" charset="0"/>
              </a:rPr>
              <a:t>CONTEMPORARY ISSUES ON UNIVERSITY FINANCING</a:t>
            </a:r>
            <a:endParaRPr lang="en-US" sz="5400" dirty="0">
              <a:solidFill>
                <a:srgbClr val="FF0000"/>
              </a:solidFill>
              <a:latin typeface="Bernard MT Condensed" pitchFamily="18" charset="0"/>
            </a:endParaRPr>
          </a:p>
        </p:txBody>
      </p:sp>
      <p:sp>
        <p:nvSpPr>
          <p:cNvPr id="3" name="Subtitle 2"/>
          <p:cNvSpPr>
            <a:spLocks noGrp="1"/>
          </p:cNvSpPr>
          <p:nvPr>
            <p:ph type="subTitle" idx="1"/>
          </p:nvPr>
        </p:nvSpPr>
        <p:spPr>
          <a:xfrm>
            <a:off x="914400" y="3352800"/>
            <a:ext cx="7391400" cy="3200400"/>
          </a:xfrm>
        </p:spPr>
        <p:txBody>
          <a:bodyPr>
            <a:normAutofit fontScale="92500" lnSpcReduction="20000"/>
          </a:bodyPr>
          <a:lstStyle/>
          <a:p>
            <a:r>
              <a:rPr lang="en-US" dirty="0" smtClean="0">
                <a:solidFill>
                  <a:schemeClr val="tx1"/>
                </a:solidFill>
              </a:rPr>
              <a:t>BY </a:t>
            </a:r>
          </a:p>
          <a:p>
            <a:endParaRPr lang="en-US" sz="1050" dirty="0" smtClean="0">
              <a:solidFill>
                <a:schemeClr val="tx1"/>
              </a:solidFill>
            </a:endParaRPr>
          </a:p>
          <a:p>
            <a:r>
              <a:rPr lang="en-US" sz="1900" b="1" dirty="0" smtClean="0">
                <a:solidFill>
                  <a:schemeClr val="tx1"/>
                </a:solidFill>
              </a:rPr>
              <a:t>OTSE, AMOS EGWURUBE </a:t>
            </a:r>
            <a:r>
              <a:rPr lang="en-US" sz="1900" b="1" dirty="0" err="1" smtClean="0">
                <a:solidFill>
                  <a:schemeClr val="tx1"/>
                </a:solidFill>
              </a:rPr>
              <a:t>Ph.D</a:t>
            </a:r>
            <a:endParaRPr lang="en-US" sz="1900" b="1" dirty="0" smtClean="0">
              <a:solidFill>
                <a:schemeClr val="tx1"/>
              </a:solidFill>
            </a:endParaRPr>
          </a:p>
          <a:p>
            <a:endParaRPr lang="en-US" sz="1900" b="1" dirty="0">
              <a:solidFill>
                <a:schemeClr val="tx1"/>
              </a:solidFill>
            </a:endParaRPr>
          </a:p>
          <a:p>
            <a:r>
              <a:rPr lang="en-US" sz="1900" b="1" dirty="0">
                <a:solidFill>
                  <a:schemeClr val="tx1"/>
                </a:solidFill>
              </a:rPr>
              <a:t>Bursar</a:t>
            </a:r>
          </a:p>
          <a:p>
            <a:r>
              <a:rPr lang="en-US" sz="1900" b="1" dirty="0">
                <a:solidFill>
                  <a:schemeClr val="tx1"/>
                </a:solidFill>
              </a:rPr>
              <a:t>Benue State University</a:t>
            </a:r>
          </a:p>
          <a:p>
            <a:r>
              <a:rPr lang="en-US" sz="1900" b="1" dirty="0" err="1">
                <a:solidFill>
                  <a:schemeClr val="tx1"/>
                </a:solidFill>
              </a:rPr>
              <a:t>Makurdi</a:t>
            </a:r>
            <a:endParaRPr lang="en-US" sz="1900" b="1" dirty="0">
              <a:solidFill>
                <a:schemeClr val="tx1"/>
              </a:solidFill>
            </a:endParaRPr>
          </a:p>
          <a:p>
            <a:r>
              <a:rPr lang="en-US" sz="1800" b="1" dirty="0" smtClean="0">
                <a:solidFill>
                  <a:schemeClr val="tx1"/>
                </a:solidFill>
                <a:hlinkClick r:id="rId2"/>
              </a:rPr>
              <a:t>amosotse@gmail.com</a:t>
            </a:r>
            <a:endParaRPr lang="en-US" sz="1800" b="1" dirty="0" smtClean="0">
              <a:solidFill>
                <a:schemeClr val="tx1"/>
              </a:solidFill>
            </a:endParaRPr>
          </a:p>
          <a:p>
            <a:endParaRPr lang="en-US" sz="1800" b="1" dirty="0" smtClean="0">
              <a:solidFill>
                <a:schemeClr val="tx1"/>
              </a:solidFill>
            </a:endParaRPr>
          </a:p>
          <a:p>
            <a:pPr>
              <a:lnSpc>
                <a:spcPct val="120000"/>
              </a:lnSpc>
              <a:spcBef>
                <a:spcPts val="0"/>
              </a:spcBef>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CAPACITY BUILDING WORKSHOP ORGANIZED BY MANAGEMENT COMMITTEE,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BENUE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STATE UNIVERSITY, MAKURDI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sz="1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solidFill>
                  <a:srgbClr val="FF0000"/>
                </a:solidFill>
                <a:latin typeface="Bernard MT Condensed" pitchFamily="18" charset="0"/>
              </a:rPr>
              <a:t>ALTERNATIVE STRATEGIES OR FUNDING MODELS</a:t>
            </a:r>
            <a:endParaRPr lang="en-US" dirty="0"/>
          </a:p>
        </p:txBody>
      </p:sp>
      <p:sp>
        <p:nvSpPr>
          <p:cNvPr id="3" name="Content Placeholder 2"/>
          <p:cNvSpPr>
            <a:spLocks noGrp="1"/>
          </p:cNvSpPr>
          <p:nvPr>
            <p:ph idx="1"/>
          </p:nvPr>
        </p:nvSpPr>
        <p:spPr>
          <a:xfrm>
            <a:off x="457200" y="1219200"/>
            <a:ext cx="8229600" cy="4906963"/>
          </a:xfrm>
        </p:spPr>
        <p:txBody>
          <a:bodyPr/>
          <a:lstStyle/>
          <a:p>
            <a:pPr>
              <a:buFont typeface="Wingdings" panose="05000000000000000000" pitchFamily="2" charset="2"/>
              <a:buChar char="v"/>
            </a:pPr>
            <a:r>
              <a:rPr lang="en-US" dirty="0" smtClean="0"/>
              <a:t>Commercialization of innovation</a:t>
            </a:r>
          </a:p>
          <a:p>
            <a:pPr>
              <a:buFont typeface="Wingdings" panose="05000000000000000000" pitchFamily="2" charset="2"/>
              <a:buChar char="v"/>
            </a:pPr>
            <a:r>
              <a:rPr lang="en-US" dirty="0" smtClean="0"/>
              <a:t>Research funding or grants</a:t>
            </a:r>
          </a:p>
          <a:p>
            <a:pPr>
              <a:buFont typeface="Wingdings" panose="05000000000000000000" pitchFamily="2" charset="2"/>
              <a:buChar char="v"/>
            </a:pPr>
            <a:r>
              <a:rPr lang="en-US" dirty="0" smtClean="0"/>
              <a:t>Alumni foundations to enhance donor supports</a:t>
            </a:r>
          </a:p>
          <a:p>
            <a:pPr>
              <a:buFont typeface="Wingdings" panose="05000000000000000000" pitchFamily="2" charset="2"/>
              <a:buChar char="v"/>
            </a:pPr>
            <a:r>
              <a:rPr lang="en-US" dirty="0" smtClean="0"/>
              <a:t>Re-introduction of tuition</a:t>
            </a:r>
          </a:p>
          <a:p>
            <a:pPr>
              <a:buFont typeface="Wingdings" panose="05000000000000000000" pitchFamily="2" charset="2"/>
              <a:buChar char="v"/>
            </a:pPr>
            <a:r>
              <a:rPr lang="en-US" dirty="0" smtClean="0"/>
              <a:t>Students loans or grants scheme</a:t>
            </a:r>
          </a:p>
          <a:p>
            <a:pPr>
              <a:buFont typeface="Wingdings" panose="05000000000000000000" pitchFamily="2" charset="2"/>
              <a:buChar char="v"/>
            </a:pPr>
            <a:r>
              <a:rPr lang="en-US" dirty="0" smtClean="0"/>
              <a:t>Stabilization fund or Initiated special funds</a:t>
            </a:r>
            <a:endParaRPr lang="en-US" dirty="0"/>
          </a:p>
        </p:txBody>
      </p:sp>
    </p:spTree>
    <p:extLst>
      <p:ext uri="{BB962C8B-B14F-4D97-AF65-F5344CB8AC3E}">
        <p14:creationId xmlns:p14="http://schemas.microsoft.com/office/powerpoint/2010/main" val="285606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200" dirty="0" smtClean="0">
                <a:solidFill>
                  <a:srgbClr val="FF0000"/>
                </a:solidFill>
                <a:latin typeface="Bernard MT Condensed" pitchFamily="18" charset="0"/>
              </a:rPr>
              <a:t>CONTEMPORARY ISSUES IN UNIVERSITY </a:t>
            </a:r>
            <a:r>
              <a:rPr lang="en-US" sz="2200" dirty="0">
                <a:solidFill>
                  <a:srgbClr val="FF0000"/>
                </a:solidFill>
                <a:latin typeface="Bernard MT Condensed" pitchFamily="18" charset="0"/>
              </a:rPr>
              <a:t>FUNDING</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buFont typeface="Wingdings" panose="05000000000000000000" pitchFamily="2" charset="2"/>
              <a:buChar char="v"/>
            </a:pPr>
            <a:r>
              <a:rPr lang="en-US" dirty="0" smtClean="0"/>
              <a:t> Introduction of Tuition (considered as potentially untapped source of fund - </a:t>
            </a:r>
            <a:r>
              <a:rPr lang="en-US" dirty="0" err="1" smtClean="0"/>
              <a:t>Aina</a:t>
            </a:r>
            <a:r>
              <a:rPr lang="en-US" dirty="0" smtClean="0"/>
              <a:t>, 2002);</a:t>
            </a:r>
          </a:p>
          <a:p>
            <a:pPr>
              <a:buFont typeface="Wingdings" panose="05000000000000000000" pitchFamily="2" charset="2"/>
              <a:buChar char="v"/>
            </a:pPr>
            <a:r>
              <a:rPr lang="en-US" dirty="0" smtClean="0"/>
              <a:t>Students loans scheme;</a:t>
            </a:r>
          </a:p>
          <a:p>
            <a:pPr>
              <a:buFont typeface="Wingdings" panose="05000000000000000000" pitchFamily="2" charset="2"/>
              <a:buChar char="v"/>
            </a:pPr>
            <a:r>
              <a:rPr lang="en-US" dirty="0" smtClean="0"/>
              <a:t>Innovation commercially-oriented focus;</a:t>
            </a:r>
          </a:p>
          <a:p>
            <a:pPr>
              <a:buFont typeface="Wingdings" panose="05000000000000000000" pitchFamily="2" charset="2"/>
              <a:buChar char="v"/>
            </a:pPr>
            <a:r>
              <a:rPr lang="en-US" dirty="0" smtClean="0"/>
              <a:t>Implicit Government position on University funding (Government thinking e.g. Centralized IGR &amp; current financing policy trend e.g. professional bodies)</a:t>
            </a:r>
          </a:p>
          <a:p>
            <a:pPr>
              <a:buFont typeface="Wingdings" panose="05000000000000000000" pitchFamily="2" charset="2"/>
              <a:buChar char="v"/>
            </a:pPr>
            <a:r>
              <a:rPr lang="en-US" dirty="0" smtClean="0"/>
              <a:t>Financial policy interpretation issues.</a:t>
            </a:r>
          </a:p>
          <a:p>
            <a:endParaRPr lang="en-US" dirty="0"/>
          </a:p>
        </p:txBody>
      </p:sp>
    </p:spTree>
    <p:extLst>
      <p:ext uri="{BB962C8B-B14F-4D97-AF65-F5344CB8AC3E}">
        <p14:creationId xmlns:p14="http://schemas.microsoft.com/office/powerpoint/2010/main" val="999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000" dirty="0" smtClean="0">
                <a:solidFill>
                  <a:srgbClr val="FF0000"/>
                </a:solidFill>
                <a:latin typeface="Bernard MT Condensed" pitchFamily="18" charset="0"/>
              </a:rPr>
              <a:t>FINANCIAL POLICIES </a:t>
            </a:r>
            <a:r>
              <a:rPr lang="en-US" sz="2000" dirty="0">
                <a:solidFill>
                  <a:srgbClr val="FF0000"/>
                </a:solidFill>
                <a:latin typeface="Bernard MT Condensed" pitchFamily="18" charset="0"/>
              </a:rPr>
              <a:t>IN NIGERIA</a:t>
            </a:r>
          </a:p>
        </p:txBody>
      </p:sp>
      <p:sp>
        <p:nvSpPr>
          <p:cNvPr id="3" name="Content Placeholder 2"/>
          <p:cNvSpPr>
            <a:spLocks noGrp="1"/>
          </p:cNvSpPr>
          <p:nvPr>
            <p:ph idx="1"/>
          </p:nvPr>
        </p:nvSpPr>
        <p:spPr>
          <a:xfrm>
            <a:off x="457200" y="609600"/>
            <a:ext cx="8229600" cy="6019800"/>
          </a:xfrm>
        </p:spPr>
        <p:txBody>
          <a:bodyPr>
            <a:normAutofit fontScale="77500" lnSpcReduction="20000"/>
          </a:bodyPr>
          <a:lstStyle/>
          <a:p>
            <a:pPr marL="0" indent="0">
              <a:lnSpc>
                <a:spcPct val="120000"/>
              </a:lnSpc>
              <a:buNone/>
            </a:pPr>
            <a:endParaRPr lang="en-US" sz="1300" dirty="0" smtClean="0"/>
          </a:p>
          <a:p>
            <a:pPr marL="0" indent="0">
              <a:buNone/>
            </a:pPr>
            <a:r>
              <a:rPr lang="en-US" sz="3100" dirty="0"/>
              <a:t>T</a:t>
            </a:r>
            <a:r>
              <a:rPr lang="en-US" sz="3100" dirty="0" smtClean="0"/>
              <a:t>he </a:t>
            </a:r>
            <a:r>
              <a:rPr lang="en-US" sz="3100" dirty="0"/>
              <a:t>under listed </a:t>
            </a:r>
            <a:r>
              <a:rPr lang="en-US" sz="3100" dirty="0" smtClean="0"/>
              <a:t>policies are the legal </a:t>
            </a:r>
            <a:r>
              <a:rPr lang="en-US" sz="3100" dirty="0"/>
              <a:t>and regulatory framework for public sector accounting and financial management as followings</a:t>
            </a:r>
            <a:r>
              <a:rPr lang="en-US" sz="3100" dirty="0" smtClean="0"/>
              <a:t>:</a:t>
            </a:r>
            <a:endParaRPr lang="en-US" sz="3100" dirty="0"/>
          </a:p>
          <a:p>
            <a:pPr>
              <a:buFont typeface="Wingdings" panose="05000000000000000000" pitchFamily="2" charset="2"/>
              <a:buChar char="v"/>
            </a:pPr>
            <a:r>
              <a:rPr lang="en-US" sz="3000" dirty="0" smtClean="0"/>
              <a:t>The </a:t>
            </a:r>
            <a:r>
              <a:rPr lang="en-US" sz="3000" dirty="0"/>
              <a:t>Nigerian Constitution of </a:t>
            </a:r>
            <a:r>
              <a:rPr lang="en-US" sz="3000" dirty="0" smtClean="0"/>
              <a:t>1999</a:t>
            </a:r>
          </a:p>
          <a:p>
            <a:pPr>
              <a:buFont typeface="Wingdings" panose="05000000000000000000" pitchFamily="2" charset="2"/>
              <a:buChar char="v"/>
            </a:pPr>
            <a:r>
              <a:rPr lang="en-US" sz="3000" dirty="0" smtClean="0"/>
              <a:t>Finance </a:t>
            </a:r>
            <a:r>
              <a:rPr lang="en-US" sz="3000" dirty="0"/>
              <a:t>(Control and Management), Act </a:t>
            </a:r>
            <a:r>
              <a:rPr lang="en-US" sz="3000" dirty="0" smtClean="0"/>
              <a:t>2020</a:t>
            </a:r>
          </a:p>
          <a:p>
            <a:pPr>
              <a:buFont typeface="Wingdings" panose="05000000000000000000" pitchFamily="2" charset="2"/>
              <a:buChar char="v"/>
            </a:pPr>
            <a:r>
              <a:rPr lang="en-US" sz="3000" dirty="0" smtClean="0"/>
              <a:t>Audit </a:t>
            </a:r>
            <a:r>
              <a:rPr lang="en-US" sz="3000" dirty="0"/>
              <a:t>Ordinance (or Act) </a:t>
            </a:r>
            <a:r>
              <a:rPr lang="en-US" sz="3000" dirty="0" smtClean="0"/>
              <a:t>1956</a:t>
            </a:r>
          </a:p>
          <a:p>
            <a:pPr>
              <a:buFont typeface="Wingdings" panose="05000000000000000000" pitchFamily="2" charset="2"/>
              <a:buChar char="v"/>
            </a:pPr>
            <a:r>
              <a:rPr lang="en-US" sz="3000" dirty="0" smtClean="0"/>
              <a:t>Fiscal </a:t>
            </a:r>
            <a:r>
              <a:rPr lang="en-US" sz="3000" dirty="0"/>
              <a:t>Responsibility Act (FRA) </a:t>
            </a:r>
            <a:r>
              <a:rPr lang="en-US" sz="3000" dirty="0" smtClean="0"/>
              <a:t>2007</a:t>
            </a:r>
          </a:p>
          <a:p>
            <a:pPr>
              <a:buFont typeface="Wingdings" panose="05000000000000000000" pitchFamily="2" charset="2"/>
              <a:buChar char="v"/>
            </a:pPr>
            <a:r>
              <a:rPr lang="en-US" sz="3000" dirty="0" smtClean="0"/>
              <a:t>Public </a:t>
            </a:r>
            <a:r>
              <a:rPr lang="en-US" sz="3000" dirty="0"/>
              <a:t>Procurement Act (PPA) </a:t>
            </a:r>
            <a:r>
              <a:rPr lang="en-US" sz="3000" dirty="0" smtClean="0"/>
              <a:t>2007</a:t>
            </a:r>
          </a:p>
          <a:p>
            <a:pPr>
              <a:buFont typeface="Wingdings" panose="05000000000000000000" pitchFamily="2" charset="2"/>
              <a:buChar char="v"/>
            </a:pPr>
            <a:r>
              <a:rPr lang="en-US" sz="3000" dirty="0" smtClean="0"/>
              <a:t>Freedom </a:t>
            </a:r>
            <a:r>
              <a:rPr lang="en-US" sz="3000" dirty="0"/>
              <a:t>of Information Act (FOI) </a:t>
            </a:r>
            <a:r>
              <a:rPr lang="en-US" sz="3000" dirty="0" smtClean="0"/>
              <a:t>2011</a:t>
            </a:r>
          </a:p>
          <a:p>
            <a:pPr>
              <a:buFont typeface="Wingdings" panose="05000000000000000000" pitchFamily="2" charset="2"/>
              <a:buChar char="v"/>
            </a:pPr>
            <a:r>
              <a:rPr lang="en-US" sz="3000" dirty="0" smtClean="0"/>
              <a:t>The </a:t>
            </a:r>
            <a:r>
              <a:rPr lang="en-US" sz="3000" dirty="0"/>
              <a:t>Financial Regulations (2009</a:t>
            </a:r>
            <a:r>
              <a:rPr lang="en-US" sz="3000" dirty="0" smtClean="0"/>
              <a:t>)</a:t>
            </a:r>
          </a:p>
          <a:p>
            <a:pPr>
              <a:buFont typeface="Wingdings" panose="05000000000000000000" pitchFamily="2" charset="2"/>
              <a:buChar char="v"/>
            </a:pPr>
            <a:r>
              <a:rPr lang="en-US" sz="3000" dirty="0" smtClean="0"/>
              <a:t>The </a:t>
            </a:r>
            <a:r>
              <a:rPr lang="en-US" sz="3000" dirty="0"/>
              <a:t>Nigerian Extractive Industries Transparency Initiative </a:t>
            </a:r>
            <a:r>
              <a:rPr lang="en-US" sz="3000" dirty="0" smtClean="0"/>
              <a:t>	Act 2007.</a:t>
            </a:r>
          </a:p>
          <a:p>
            <a:pPr>
              <a:buFont typeface="Wingdings" panose="05000000000000000000" pitchFamily="2" charset="2"/>
              <a:buChar char="v"/>
            </a:pPr>
            <a:r>
              <a:rPr lang="en-US" sz="3000" dirty="0" smtClean="0"/>
              <a:t>The </a:t>
            </a:r>
            <a:r>
              <a:rPr lang="en-US" sz="3000" dirty="0"/>
              <a:t>Federal Treasury Accounting </a:t>
            </a:r>
            <a:r>
              <a:rPr lang="en-US" sz="3000" dirty="0" smtClean="0"/>
              <a:t>Manual</a:t>
            </a:r>
          </a:p>
          <a:p>
            <a:pPr>
              <a:buFont typeface="Wingdings" panose="05000000000000000000" pitchFamily="2" charset="2"/>
              <a:buChar char="v"/>
            </a:pPr>
            <a:r>
              <a:rPr lang="en-US" sz="3000" dirty="0" smtClean="0"/>
              <a:t>Treasury Circulars</a:t>
            </a:r>
          </a:p>
          <a:p>
            <a:pPr>
              <a:buFont typeface="Wingdings" panose="05000000000000000000" pitchFamily="2" charset="2"/>
              <a:buChar char="v"/>
            </a:pPr>
            <a:r>
              <a:rPr lang="en-US" sz="3000" dirty="0" smtClean="0"/>
              <a:t>The </a:t>
            </a:r>
            <a:r>
              <a:rPr lang="en-US" sz="3000" dirty="0"/>
              <a:t>Procurement Procedures Manual: Issued by the Bureau </a:t>
            </a:r>
            <a:r>
              <a:rPr lang="en-US" sz="3000" dirty="0" smtClean="0"/>
              <a:t>of Public </a:t>
            </a:r>
            <a:r>
              <a:rPr lang="en-US" sz="3000" dirty="0"/>
              <a:t>Procurement (BPP).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en-US" sz="1800" dirty="0" smtClean="0">
                <a:solidFill>
                  <a:srgbClr val="FF0000"/>
                </a:solidFill>
                <a:latin typeface="Bernard MT Condensed" pitchFamily="18" charset="0"/>
              </a:rPr>
              <a:t>TYPES OF FUNDS AVAILABLE</a:t>
            </a:r>
            <a:endParaRPr lang="en-US" sz="1800" dirty="0">
              <a:solidFill>
                <a:srgbClr val="FF0000"/>
              </a:solidFill>
              <a:latin typeface="Bernard MT Condensed" pitchFamily="18" charset="0"/>
            </a:endParaRP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pPr marL="0" indent="0">
              <a:buNone/>
            </a:pPr>
            <a:r>
              <a:rPr lang="en-US" b="1" dirty="0"/>
              <a:t>Types of Funds in Nigeria:</a:t>
            </a:r>
          </a:p>
          <a:p>
            <a:pPr marL="0" indent="0">
              <a:buNone/>
            </a:pPr>
            <a:endParaRPr lang="en-US" dirty="0" smtClean="0"/>
          </a:p>
          <a:p>
            <a:pPr marL="0" indent="0">
              <a:buNone/>
            </a:pPr>
            <a:r>
              <a:rPr lang="en-US" dirty="0" smtClean="0"/>
              <a:t>Aside </a:t>
            </a:r>
            <a:r>
              <a:rPr lang="en-US" dirty="0"/>
              <a:t>the broad categorization of funds, different types of funds exist in Nigeria as listed below:</a:t>
            </a:r>
          </a:p>
          <a:p>
            <a:pPr marL="0" indent="0">
              <a:buNone/>
            </a:pPr>
            <a:r>
              <a:rPr lang="en-US" dirty="0" smtClean="0"/>
              <a:t>	</a:t>
            </a:r>
            <a:r>
              <a:rPr lang="en-US" dirty="0" err="1" smtClean="0"/>
              <a:t>i</a:t>
            </a:r>
            <a:r>
              <a:rPr lang="en-US" dirty="0"/>
              <a:t>.	Consolidated revenue fund</a:t>
            </a:r>
          </a:p>
          <a:p>
            <a:pPr marL="0" indent="0">
              <a:buNone/>
            </a:pPr>
            <a:r>
              <a:rPr lang="en-US" dirty="0" smtClean="0"/>
              <a:t>	ii</a:t>
            </a:r>
            <a:r>
              <a:rPr lang="en-US" dirty="0"/>
              <a:t>.	Contingency Fund</a:t>
            </a:r>
          </a:p>
          <a:p>
            <a:pPr marL="0" indent="0">
              <a:buNone/>
            </a:pPr>
            <a:r>
              <a:rPr lang="en-US" dirty="0" smtClean="0"/>
              <a:t>	iii</a:t>
            </a:r>
            <a:r>
              <a:rPr lang="en-US" dirty="0"/>
              <a:t>.	Contingency Reserve Fund</a:t>
            </a:r>
          </a:p>
          <a:p>
            <a:pPr marL="0" indent="0">
              <a:buNone/>
            </a:pPr>
            <a:r>
              <a:rPr lang="en-US" dirty="0" smtClean="0"/>
              <a:t>	iv</a:t>
            </a:r>
            <a:r>
              <a:rPr lang="en-US" dirty="0"/>
              <a:t>.	Internally Generated Funds</a:t>
            </a:r>
          </a:p>
          <a:p>
            <a:pPr marL="0" indent="0">
              <a:buNone/>
            </a:pPr>
            <a:r>
              <a:rPr lang="en-US" dirty="0" smtClean="0"/>
              <a:t>	v</a:t>
            </a:r>
            <a:r>
              <a:rPr lang="en-US" dirty="0"/>
              <a:t>.	Capital Project Fund </a:t>
            </a:r>
          </a:p>
          <a:p>
            <a:pPr marL="0" indent="0">
              <a:buNone/>
            </a:pPr>
            <a:r>
              <a:rPr lang="en-US" dirty="0" smtClean="0"/>
              <a:t>	vi</a:t>
            </a:r>
            <a:r>
              <a:rPr lang="en-US" dirty="0"/>
              <a:t>.	National Loans Fund</a:t>
            </a:r>
          </a:p>
          <a:p>
            <a:pPr marL="0" indent="0">
              <a:buNone/>
            </a:pPr>
            <a:r>
              <a:rPr lang="en-US" dirty="0" smtClean="0"/>
              <a:t>	vii</a:t>
            </a:r>
            <a:r>
              <a:rPr lang="en-US" dirty="0"/>
              <a:t>.	Trust and Agency Fund</a:t>
            </a:r>
          </a:p>
          <a:p>
            <a:pPr marL="0" indent="0">
              <a:buNone/>
            </a:pPr>
            <a:r>
              <a:rPr lang="en-US" dirty="0" smtClean="0"/>
              <a:t>	viii</a:t>
            </a:r>
            <a:r>
              <a:rPr lang="en-US" dirty="0"/>
              <a:t>.	Debt Service Fund/Sinking Fund</a:t>
            </a:r>
          </a:p>
          <a:p>
            <a:pPr marL="0" indent="0">
              <a:buNone/>
            </a:pPr>
            <a:r>
              <a:rPr lang="en-US" dirty="0" smtClean="0"/>
              <a:t>	ix</a:t>
            </a:r>
            <a:r>
              <a:rPr lang="en-US" dirty="0"/>
              <a:t>.	Counterpart Fund</a:t>
            </a:r>
          </a:p>
          <a:p>
            <a:pPr marL="0" indent="0">
              <a:buNone/>
            </a:pPr>
            <a:r>
              <a:rPr lang="en-US" dirty="0" smtClean="0"/>
              <a:t>	x</a:t>
            </a:r>
            <a:r>
              <a:rPr lang="en-US" dirty="0"/>
              <a:t>.	Intra-governmental Service Fund</a:t>
            </a:r>
          </a:p>
          <a:p>
            <a:pPr marL="0" indent="0">
              <a:buNone/>
            </a:pPr>
            <a:r>
              <a:rPr lang="en-US" dirty="0" smtClean="0"/>
              <a:t>	xi</a:t>
            </a:r>
            <a:r>
              <a:rPr lang="en-US" dirty="0"/>
              <a:t>.	Revolving Fund</a:t>
            </a:r>
          </a:p>
          <a:p>
            <a:pPr marL="0" indent="0">
              <a:buNone/>
            </a:pPr>
            <a:r>
              <a:rPr lang="en-US" dirty="0" smtClean="0"/>
              <a:t>	xii</a:t>
            </a:r>
            <a:r>
              <a:rPr lang="en-US" dirty="0"/>
              <a:t>.	Local Government Fund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000" dirty="0" smtClean="0">
                <a:solidFill>
                  <a:srgbClr val="FF0000"/>
                </a:solidFill>
                <a:latin typeface="Bernard MT Condensed" pitchFamily="18" charset="0"/>
              </a:rPr>
              <a:t>TO EASE FINANCIAL BURDEN OF STUDENTS</a:t>
            </a:r>
            <a:endParaRPr lang="en-US" sz="2000" dirty="0"/>
          </a:p>
        </p:txBody>
      </p:sp>
      <p:sp>
        <p:nvSpPr>
          <p:cNvPr id="3" name="Content Placeholder 2"/>
          <p:cNvSpPr>
            <a:spLocks noGrp="1"/>
          </p:cNvSpPr>
          <p:nvPr>
            <p:ph idx="1"/>
          </p:nvPr>
        </p:nvSpPr>
        <p:spPr>
          <a:xfrm>
            <a:off x="457200" y="1066800"/>
            <a:ext cx="8229600" cy="5638800"/>
          </a:xfrm>
        </p:spPr>
        <p:txBody>
          <a:bodyPr>
            <a:normAutofit/>
          </a:bodyPr>
          <a:lstStyle/>
          <a:p>
            <a:pPr marL="0" indent="0">
              <a:buNone/>
            </a:pPr>
            <a:endParaRPr lang="en-US" sz="900" dirty="0" smtClean="0"/>
          </a:p>
          <a:p>
            <a:pPr>
              <a:buFont typeface="Wingdings" panose="05000000000000000000" pitchFamily="2" charset="2"/>
              <a:buChar char="v"/>
            </a:pPr>
            <a:r>
              <a:rPr lang="en-US" dirty="0" smtClean="0"/>
              <a:t>Community participation – 1% Local Government Fund to the University </a:t>
            </a:r>
          </a:p>
          <a:p>
            <a:pPr>
              <a:buFont typeface="Wingdings" panose="05000000000000000000" pitchFamily="2" charset="2"/>
              <a:buChar char="v"/>
            </a:pPr>
            <a:r>
              <a:rPr lang="en-US" dirty="0" smtClean="0"/>
              <a:t>Private Enterprise</a:t>
            </a:r>
            <a:r>
              <a:rPr lang="en-US" dirty="0"/>
              <a:t> </a:t>
            </a:r>
            <a:r>
              <a:rPr lang="en-US" dirty="0" smtClean="0"/>
              <a:t>– exploring option of private sector involvement in sponsorship </a:t>
            </a:r>
            <a:endParaRPr lang="en-US" dirty="0"/>
          </a:p>
          <a:p>
            <a:pPr>
              <a:buFont typeface="Wingdings" panose="05000000000000000000" pitchFamily="2" charset="2"/>
              <a:buChar char="v"/>
            </a:pPr>
            <a:r>
              <a:rPr lang="en-US" dirty="0" smtClean="0"/>
              <a:t>Work study </a:t>
            </a:r>
            <a:r>
              <a:rPr lang="en-US" dirty="0" err="1" smtClean="0"/>
              <a:t>programme</a:t>
            </a:r>
            <a:r>
              <a:rPr lang="en-US" dirty="0" smtClean="0"/>
              <a:t> – engagement of students during work-free hours</a:t>
            </a:r>
          </a:p>
          <a:p>
            <a:pPr>
              <a:buFont typeface="Wingdings" panose="05000000000000000000" pitchFamily="2" charset="2"/>
              <a:buChar char="v"/>
            </a:pPr>
            <a:r>
              <a:rPr lang="en-US" dirty="0" smtClean="0"/>
              <a:t>Public Private </a:t>
            </a:r>
            <a:r>
              <a:rPr lang="en-US" dirty="0"/>
              <a:t>P</a:t>
            </a:r>
            <a:r>
              <a:rPr lang="en-US" dirty="0" smtClean="0"/>
              <a:t>artnership:</a:t>
            </a:r>
            <a:endParaRPr lang="en-US" dirty="0"/>
          </a:p>
          <a:p>
            <a:pPr lvl="1">
              <a:buFont typeface="Wingdings" panose="05000000000000000000" pitchFamily="2" charset="2"/>
              <a:buChar char="Ø"/>
            </a:pPr>
            <a:r>
              <a:rPr lang="en-US" dirty="0" smtClean="0"/>
              <a:t>Specialized institutions to provide and manage laboratories</a:t>
            </a:r>
          </a:p>
          <a:p>
            <a:pPr lvl="1">
              <a:buFont typeface="Wingdings" panose="05000000000000000000" pitchFamily="2" charset="2"/>
              <a:buChar char="Ø"/>
            </a:pPr>
            <a:r>
              <a:rPr lang="en-US" dirty="0" smtClean="0"/>
              <a:t>Outsource ICT </a:t>
            </a:r>
          </a:p>
        </p:txBody>
      </p:sp>
    </p:spTree>
    <p:extLst>
      <p:ext uri="{BB962C8B-B14F-4D97-AF65-F5344CB8AC3E}">
        <p14:creationId xmlns:p14="http://schemas.microsoft.com/office/powerpoint/2010/main" val="232066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solidFill>
                  <a:srgbClr val="FF0000"/>
                </a:solidFill>
                <a:latin typeface="Bernard MT Condensed" pitchFamily="18" charset="0"/>
                <a:ea typeface="Arial Unicode MS" pitchFamily="34" charset="-128"/>
                <a:cs typeface="Arial Unicode MS" pitchFamily="34" charset="-128"/>
              </a:rPr>
              <a:t>CONCLUSION</a:t>
            </a:r>
            <a:endParaRPr lang="en-US" sz="2400" dirty="0"/>
          </a:p>
        </p:txBody>
      </p:sp>
      <p:sp>
        <p:nvSpPr>
          <p:cNvPr id="3" name="Content Placeholder 2"/>
          <p:cNvSpPr>
            <a:spLocks noGrp="1"/>
          </p:cNvSpPr>
          <p:nvPr>
            <p:ph idx="1"/>
          </p:nvPr>
        </p:nvSpPr>
        <p:spPr>
          <a:xfrm>
            <a:off x="457200" y="685800"/>
            <a:ext cx="8229600" cy="5440363"/>
          </a:xfrm>
        </p:spPr>
        <p:txBody>
          <a:bodyPr>
            <a:normAutofit fontScale="92500"/>
          </a:bodyPr>
          <a:lstStyle/>
          <a:p>
            <a:pPr>
              <a:buFont typeface="Wingdings" panose="05000000000000000000" pitchFamily="2" charset="2"/>
              <a:buChar char="v"/>
            </a:pPr>
            <a:r>
              <a:rPr lang="en-US" dirty="0" smtClean="0">
                <a:latin typeface="Times New Roman" panose="02020603050405020304" pitchFamily="18" charset="0"/>
                <a:ea typeface="Calibri" panose="020F0502020204030204" pitchFamily="34" charset="0"/>
              </a:rPr>
              <a:t>The need for managers of Universities to think-out-of-the-box, share knowledge and apply skills to overcome funding challenges cannot be over emphasized. </a:t>
            </a:r>
          </a:p>
          <a:p>
            <a:pPr>
              <a:buFont typeface="Wingdings" panose="05000000000000000000" pitchFamily="2" charset="2"/>
              <a:buChar char="v"/>
            </a:pPr>
            <a:r>
              <a:rPr lang="en-US" dirty="0" smtClean="0">
                <a:latin typeface="Times New Roman" panose="02020603050405020304" pitchFamily="18" charset="0"/>
                <a:ea typeface="Calibri" panose="020F0502020204030204" pitchFamily="34" charset="0"/>
              </a:rPr>
              <a:t>The traditional roles of the University, as it is in Nigeria today, will change. University management must continue to employ fiscal discipline and create a systems thinking entity. </a:t>
            </a:r>
          </a:p>
          <a:p>
            <a:pPr>
              <a:buFont typeface="Wingdings" panose="05000000000000000000" pitchFamily="2" charset="2"/>
              <a:buChar char="v"/>
            </a:pPr>
            <a:r>
              <a:rPr lang="en-US" dirty="0" smtClean="0">
                <a:latin typeface="Times New Roman" panose="02020603050405020304" pitchFamily="18" charset="0"/>
                <a:ea typeface="Calibri" panose="020F0502020204030204" pitchFamily="34" charset="0"/>
              </a:rPr>
              <a:t>The University must rethink it approach to problem solving, expand it scope of influence and take advantage of its environmental peculiarities. </a:t>
            </a:r>
            <a:endParaRPr lang="en-US" dirty="0" smtClean="0"/>
          </a:p>
        </p:txBody>
      </p:sp>
    </p:spTree>
    <p:extLst>
      <p:ext uri="{BB962C8B-B14F-4D97-AF65-F5344CB8AC3E}">
        <p14:creationId xmlns:p14="http://schemas.microsoft.com/office/powerpoint/2010/main" val="157592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solidFill>
                  <a:srgbClr val="FF0000"/>
                </a:solidFill>
                <a:latin typeface="Bernard MT Condensed" pitchFamily="18" charset="0"/>
                <a:ea typeface="Arial Unicode MS" pitchFamily="34" charset="-128"/>
                <a:cs typeface="Arial Unicode MS" pitchFamily="34" charset="-128"/>
              </a:rPr>
              <a:t>CONCLUSION cont.</a:t>
            </a:r>
            <a:endParaRPr lang="en-US" sz="2800" dirty="0">
              <a:solidFill>
                <a:srgbClr val="FF0000"/>
              </a:solidFill>
              <a:latin typeface="Bernard MT Condensed" pitchFamily="18" charset="0"/>
              <a:ea typeface="Arial Unicode MS" pitchFamily="34" charset="-128"/>
              <a:cs typeface="Arial Unicode MS" pitchFamily="34" charset="-128"/>
            </a:endParaRPr>
          </a:p>
        </p:txBody>
      </p:sp>
      <p:sp>
        <p:nvSpPr>
          <p:cNvPr id="3" name="Content Placeholder 2"/>
          <p:cNvSpPr>
            <a:spLocks noGrp="1"/>
          </p:cNvSpPr>
          <p:nvPr>
            <p:ph idx="1"/>
          </p:nvPr>
        </p:nvSpPr>
        <p:spPr>
          <a:xfrm>
            <a:off x="457200" y="914400"/>
            <a:ext cx="8229600" cy="5715000"/>
          </a:xfrm>
        </p:spPr>
        <p:txBody>
          <a:bodyPr>
            <a:normAutofit/>
          </a:bodyPr>
          <a:lstStyle/>
          <a:p>
            <a:pPr>
              <a:buFont typeface="Wingdings" panose="05000000000000000000" pitchFamily="2" charset="2"/>
              <a:buChar char="v"/>
            </a:pPr>
            <a:r>
              <a:rPr lang="en-US" dirty="0" smtClean="0"/>
              <a:t>In 2002, </a:t>
            </a:r>
            <a:r>
              <a:rPr lang="en-US" dirty="0" err="1" smtClean="0"/>
              <a:t>Olabisi</a:t>
            </a:r>
            <a:r>
              <a:rPr lang="en-US" dirty="0" smtClean="0"/>
              <a:t> </a:t>
            </a:r>
            <a:r>
              <a:rPr lang="en-US" dirty="0" err="1" smtClean="0"/>
              <a:t>Aina</a:t>
            </a:r>
            <a:r>
              <a:rPr lang="en-US" dirty="0" smtClean="0"/>
              <a:t>, a lecturer in OAU, Ile-Ife in her work titled “Alternative Modes of Financing Higher Education in Nigeria and Implications for University Governance” noted that introduction of Tuition is potentially an untapped source of University financing.</a:t>
            </a:r>
          </a:p>
          <a:p>
            <a:pPr marL="0" indent="0">
              <a:buNone/>
            </a:pPr>
            <a:r>
              <a:rPr lang="en-US" dirty="0" smtClean="0"/>
              <a:t>The study noted that the quest to improve university     funding may lead to “becoming too commercially oriented” which are diversionary and misplaced academic priorities and achievement.</a:t>
            </a:r>
          </a:p>
          <a:p>
            <a:pPr marL="0" indent="0">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r>
              <a:rPr lang="en-US" sz="8800" dirty="0" smtClean="0">
                <a:latin typeface="Algerian" pitchFamily="82" charset="0"/>
              </a:rPr>
              <a:t>Thank you for your attention</a:t>
            </a:r>
            <a:endParaRPr lang="en-US" sz="88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800" dirty="0">
                <a:solidFill>
                  <a:srgbClr val="FF0000"/>
                </a:solidFill>
                <a:latin typeface="Bernard MT Condensed" pitchFamily="18" charset="0"/>
              </a:rPr>
              <a:t>WORKSHOP COURSE OUTLINE</a:t>
            </a:r>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pPr marL="514350" indent="-514350">
              <a:buAutoNum type="arabicPeriod"/>
            </a:pPr>
            <a:r>
              <a:rPr lang="en-US" dirty="0" smtClean="0"/>
              <a:t>Objective of the workshop</a:t>
            </a:r>
          </a:p>
          <a:p>
            <a:pPr marL="514350" indent="-514350">
              <a:buAutoNum type="arabicPeriod"/>
            </a:pPr>
            <a:r>
              <a:rPr lang="en-US" dirty="0" smtClean="0"/>
              <a:t>Introduction</a:t>
            </a:r>
          </a:p>
          <a:p>
            <a:pPr marL="514350" indent="-514350">
              <a:buAutoNum type="arabicPeriod"/>
            </a:pPr>
            <a:r>
              <a:rPr lang="en-US" dirty="0" smtClean="0"/>
              <a:t>What is finance?</a:t>
            </a:r>
          </a:p>
          <a:p>
            <a:pPr marL="514350" indent="-514350">
              <a:buAutoNum type="arabicPeriod"/>
            </a:pPr>
            <a:r>
              <a:rPr lang="en-US" dirty="0" smtClean="0"/>
              <a:t>Quest for fund</a:t>
            </a:r>
          </a:p>
          <a:p>
            <a:pPr marL="514350" indent="-514350">
              <a:buAutoNum type="arabicPeriod"/>
            </a:pPr>
            <a:r>
              <a:rPr lang="en-US" dirty="0" smtClean="0"/>
              <a:t>Sources of fund</a:t>
            </a:r>
          </a:p>
          <a:p>
            <a:pPr marL="514350" indent="-514350">
              <a:buAutoNum type="arabicPeriod"/>
            </a:pPr>
            <a:r>
              <a:rPr lang="en-US" dirty="0" smtClean="0"/>
              <a:t>Alternative strategies or funding models</a:t>
            </a:r>
          </a:p>
          <a:p>
            <a:pPr marL="514350" indent="-514350">
              <a:buAutoNum type="arabicPeriod"/>
            </a:pPr>
            <a:r>
              <a:rPr lang="en-US" dirty="0" smtClean="0"/>
              <a:t>Contemporary issues on University financing</a:t>
            </a:r>
          </a:p>
          <a:p>
            <a:pPr marL="514350" indent="-514350">
              <a:buAutoNum type="arabicPeriod"/>
            </a:pPr>
            <a:r>
              <a:rPr lang="en-US" dirty="0" smtClean="0"/>
              <a:t>Financial policies in Nigeria</a:t>
            </a:r>
          </a:p>
          <a:p>
            <a:pPr marL="514350" indent="-514350">
              <a:buAutoNum type="arabicPeriod"/>
            </a:pPr>
            <a:r>
              <a:rPr lang="en-US" dirty="0" smtClean="0"/>
              <a:t>Types of funds available</a:t>
            </a:r>
          </a:p>
          <a:p>
            <a:pPr marL="514350" indent="-514350">
              <a:buAutoNum type="arabicPeriod"/>
            </a:pPr>
            <a:r>
              <a:rPr lang="en-US" dirty="0" smtClean="0"/>
              <a:t>To ease financial burden on students</a:t>
            </a:r>
          </a:p>
          <a:p>
            <a:pPr marL="514350" indent="-514350">
              <a:buAutoNum type="arabicPeriod"/>
            </a:pPr>
            <a:r>
              <a:rPr lang="en-US" dirty="0" smtClean="0"/>
              <a:t>Conclusion</a:t>
            </a:r>
          </a:p>
          <a:p>
            <a:pPr marL="514350" indent="-514350">
              <a:buAutoNum type="arabicPeriod"/>
            </a:pPr>
            <a:endParaRPr lang="en-US" dirty="0" smtClean="0"/>
          </a:p>
          <a:p>
            <a:pPr marL="0" indent="0">
              <a:buNone/>
            </a:pPr>
            <a:endParaRPr lang="en-US" dirty="0" smtClean="0"/>
          </a:p>
          <a:p>
            <a:pPr marL="514350" indent="-514350">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a:solidFill>
                  <a:srgbClr val="FF0000"/>
                </a:solidFill>
                <a:latin typeface="Bernard MT Condensed" pitchFamily="18" charset="0"/>
              </a:rPr>
              <a:t>OBJECTIVE OF THE WORKSHOP</a:t>
            </a:r>
          </a:p>
        </p:txBody>
      </p:sp>
      <p:sp>
        <p:nvSpPr>
          <p:cNvPr id="4" name="Content Placeholder 3"/>
          <p:cNvSpPr>
            <a:spLocks noGrp="1"/>
          </p:cNvSpPr>
          <p:nvPr>
            <p:ph idx="1"/>
          </p:nvPr>
        </p:nvSpPr>
        <p:spPr>
          <a:xfrm>
            <a:off x="457200" y="838200"/>
            <a:ext cx="8229600" cy="5287963"/>
          </a:xfrm>
        </p:spPr>
        <p:txBody>
          <a:bodyPr>
            <a:normAutofit fontScale="92500"/>
          </a:bodyPr>
          <a:lstStyle/>
          <a:p>
            <a:pPr marL="0" indent="0">
              <a:buNone/>
            </a:pPr>
            <a:r>
              <a:rPr lang="en-US" dirty="0" smtClean="0"/>
              <a:t>The objectives of the workshop on Strategies for Reinvigorating Academic and Administrative Excellence in Benue State University is to:</a:t>
            </a:r>
          </a:p>
          <a:p>
            <a:pPr marL="571500" indent="-571500">
              <a:buAutoNum type="romanLcPeriod"/>
            </a:pPr>
            <a:r>
              <a:rPr lang="en-US" dirty="0" smtClean="0"/>
              <a:t>Understand the term ‘finance’ and ‘financing’</a:t>
            </a:r>
          </a:p>
          <a:p>
            <a:pPr marL="571500" indent="-571500">
              <a:buAutoNum type="romanLcPeriod"/>
            </a:pPr>
            <a:r>
              <a:rPr lang="en-US" dirty="0" smtClean="0"/>
              <a:t>Identify sources of funding and alternative strategies of funding</a:t>
            </a:r>
          </a:p>
          <a:p>
            <a:pPr marL="571500" indent="-571500">
              <a:buAutoNum type="romanLcPeriod"/>
            </a:pPr>
            <a:r>
              <a:rPr lang="en-US" dirty="0" smtClean="0"/>
              <a:t>Evaluate the economy and appreciate the hard times associated with University Governance</a:t>
            </a:r>
          </a:p>
          <a:p>
            <a:pPr marL="571500" indent="-571500">
              <a:buAutoNum type="romanLcPeriod"/>
            </a:pPr>
            <a:r>
              <a:rPr lang="en-US" dirty="0" smtClean="0"/>
              <a:t>Enable University managers in planning and control of activities and resources</a:t>
            </a:r>
          </a:p>
          <a:p>
            <a:pPr marL="571500" indent="-571500">
              <a:buAutoNum type="romanLcPeriod"/>
            </a:pPr>
            <a:endParaRPr lang="en-US" dirty="0" smtClean="0"/>
          </a:p>
          <a:p>
            <a:pPr marL="571500" indent="-571500">
              <a:buAutoNum type="romanL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a:solidFill>
                  <a:srgbClr val="FF0000"/>
                </a:solidFill>
                <a:latin typeface="Bernard MT Condensed" pitchFamily="18" charset="0"/>
              </a:rPr>
              <a:t>OBJECTIVE OF THE </a:t>
            </a:r>
            <a:r>
              <a:rPr lang="en-US" sz="2400" dirty="0" smtClean="0">
                <a:solidFill>
                  <a:srgbClr val="FF0000"/>
                </a:solidFill>
                <a:latin typeface="Bernard MT Condensed" pitchFamily="18" charset="0"/>
              </a:rPr>
              <a:t>WORKSHOP Cont.</a:t>
            </a:r>
            <a:endParaRPr lang="en-US" dirty="0">
              <a:solidFill>
                <a:srgbClr val="FF0000"/>
              </a:solidFill>
              <a:latin typeface="Bernard MT Condensed" pitchFamily="18" charset="0"/>
            </a:endParaRPr>
          </a:p>
        </p:txBody>
      </p:sp>
      <p:sp>
        <p:nvSpPr>
          <p:cNvPr id="3" name="Content Placeholder 2"/>
          <p:cNvSpPr>
            <a:spLocks noGrp="1"/>
          </p:cNvSpPr>
          <p:nvPr>
            <p:ph idx="1"/>
          </p:nvPr>
        </p:nvSpPr>
        <p:spPr>
          <a:xfrm>
            <a:off x="457200" y="838200"/>
            <a:ext cx="8229600" cy="5287963"/>
          </a:xfrm>
        </p:spPr>
        <p:txBody>
          <a:bodyPr/>
          <a:lstStyle/>
          <a:p>
            <a:pPr marL="571500" indent="-571500">
              <a:buAutoNum type="romanLcPeriod" startAt="5"/>
            </a:pPr>
            <a:r>
              <a:rPr lang="en-US" dirty="0" smtClean="0"/>
              <a:t>Evaluate some contemporary issues in University financing</a:t>
            </a:r>
          </a:p>
          <a:p>
            <a:pPr marL="571500" indent="-571500">
              <a:buAutoNum type="romanLcPeriod" startAt="5"/>
            </a:pPr>
            <a:r>
              <a:rPr lang="en-US" dirty="0" smtClean="0"/>
              <a:t>Understand financial policies and nature of university funds</a:t>
            </a:r>
          </a:p>
          <a:p>
            <a:pPr marL="571500" indent="-571500">
              <a:buAutoNum type="romanLcPeriod" startAt="5"/>
            </a:pPr>
            <a:endParaRPr lang="en-US" dirty="0" smtClean="0"/>
          </a:p>
          <a:p>
            <a:pPr marL="0" indent="0">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400" dirty="0">
                <a:solidFill>
                  <a:srgbClr val="FF0000"/>
                </a:solidFill>
                <a:latin typeface="Bernard MT Condensed" pitchFamily="18" charset="0"/>
              </a:rPr>
              <a:t>INTRODUCTION</a:t>
            </a:r>
          </a:p>
        </p:txBody>
      </p:sp>
      <p:sp>
        <p:nvSpPr>
          <p:cNvPr id="3" name="Content Placeholder 2"/>
          <p:cNvSpPr>
            <a:spLocks noGrp="1"/>
          </p:cNvSpPr>
          <p:nvPr>
            <p:ph idx="1"/>
          </p:nvPr>
        </p:nvSpPr>
        <p:spPr>
          <a:xfrm>
            <a:off x="457200" y="762000"/>
            <a:ext cx="8229600" cy="5791200"/>
          </a:xfrm>
        </p:spPr>
        <p:txBody>
          <a:bodyPr>
            <a:normAutofit lnSpcReduction="10000"/>
          </a:bodyPr>
          <a:lstStyle/>
          <a:p>
            <a:r>
              <a:rPr lang="en-US" dirty="0" smtClean="0"/>
              <a:t>In recent times in Nigeria, following the removal of fuel subsidy, the national economy took a turn for the worst in terms of short-term hardship.</a:t>
            </a:r>
          </a:p>
          <a:p>
            <a:r>
              <a:rPr lang="en-US" dirty="0" smtClean="0"/>
              <a:t>One of the most hit is the educational sector with reprisal effect.</a:t>
            </a:r>
          </a:p>
          <a:p>
            <a:r>
              <a:rPr lang="en-US" dirty="0" smtClean="0"/>
              <a:t>The educational sector reportedly contributed 6.6% of GDP been total expenditures on education institutions in Chile &amp; Norway; 6.2% for New Zealand &amp; Israel; 6.1% United Kingdom; 6.0% United States of America and 5.4% for Nigeria World Bank, 2023)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2400" dirty="0" smtClean="0">
                <a:solidFill>
                  <a:srgbClr val="FF0000"/>
                </a:solidFill>
                <a:latin typeface="Bernard MT Condensed" pitchFamily="18" charset="0"/>
              </a:rPr>
              <a:t>INTRODUCTION Cont.</a:t>
            </a:r>
            <a:endParaRPr lang="en-US" dirty="0">
              <a:solidFill>
                <a:srgbClr val="FF0000"/>
              </a:solidFill>
              <a:latin typeface="Bernard MT Condensed" pitchFamily="18" charset="0"/>
            </a:endParaRPr>
          </a:p>
        </p:txBody>
      </p:sp>
      <p:sp>
        <p:nvSpPr>
          <p:cNvPr id="3" name="Content Placeholder 2"/>
          <p:cNvSpPr>
            <a:spLocks noGrp="1"/>
          </p:cNvSpPr>
          <p:nvPr>
            <p:ph idx="1"/>
          </p:nvPr>
        </p:nvSpPr>
        <p:spPr>
          <a:xfrm>
            <a:off x="457200" y="762000"/>
            <a:ext cx="8229600" cy="5867400"/>
          </a:xfrm>
        </p:spPr>
        <p:txBody>
          <a:bodyPr>
            <a:normAutofit/>
          </a:bodyPr>
          <a:lstStyle/>
          <a:p>
            <a:r>
              <a:rPr lang="en-US" dirty="0"/>
              <a:t>F</a:t>
            </a:r>
            <a:r>
              <a:rPr lang="en-US" dirty="0" smtClean="0"/>
              <a:t>unding has been the major issue militating against educational growth and quality in Nigeria.</a:t>
            </a:r>
          </a:p>
          <a:p>
            <a:r>
              <a:rPr lang="en-US" dirty="0" smtClean="0"/>
              <a:t>The role of education is critical to economic development &amp; promote by government:</a:t>
            </a:r>
          </a:p>
          <a:p>
            <a:pPr lvl="1"/>
            <a:r>
              <a:rPr lang="en-US" dirty="0" smtClean="0"/>
              <a:t>Social investment</a:t>
            </a:r>
          </a:p>
          <a:p>
            <a:pPr lvl="1"/>
            <a:r>
              <a:rPr lang="en-US" dirty="0" smtClean="0"/>
              <a:t>Key to improved R&amp;D</a:t>
            </a:r>
          </a:p>
          <a:p>
            <a:pPr lvl="1"/>
            <a:r>
              <a:rPr lang="en-US" dirty="0" smtClean="0"/>
              <a:t>Enhance critical thinking, innovation &amp; invention</a:t>
            </a:r>
          </a:p>
          <a:p>
            <a:pPr marL="457200" lvl="1" indent="0">
              <a:buNone/>
            </a:pPr>
            <a:r>
              <a:rPr lang="en-US" dirty="0" smtClean="0"/>
              <a:t>Must be priority of any forward-looking government.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9"/>
            <a:ext cx="8229600" cy="762000"/>
          </a:xfrm>
        </p:spPr>
        <p:txBody>
          <a:bodyPr/>
          <a:lstStyle/>
          <a:p>
            <a:r>
              <a:rPr lang="en-US" sz="2200" dirty="0" smtClean="0">
                <a:solidFill>
                  <a:srgbClr val="FF0000"/>
                </a:solidFill>
                <a:latin typeface="Bernard MT Condensed" pitchFamily="18" charset="0"/>
              </a:rPr>
              <a:t>WHAT IS FINANCE?</a:t>
            </a:r>
            <a:endParaRPr lang="en-US" dirty="0"/>
          </a:p>
        </p:txBody>
      </p:sp>
      <p:sp>
        <p:nvSpPr>
          <p:cNvPr id="3" name="Content Placeholder 2"/>
          <p:cNvSpPr>
            <a:spLocks noGrp="1"/>
          </p:cNvSpPr>
          <p:nvPr>
            <p:ph idx="1"/>
          </p:nvPr>
        </p:nvSpPr>
        <p:spPr>
          <a:xfrm>
            <a:off x="457200" y="914400"/>
            <a:ext cx="8229600" cy="5486400"/>
          </a:xfrm>
        </p:spPr>
        <p:txBody>
          <a:bodyPr>
            <a:normAutofit/>
          </a:bodyPr>
          <a:lstStyle/>
          <a:p>
            <a:pPr>
              <a:buFont typeface="Wingdings" panose="05000000000000000000" pitchFamily="2" charset="2"/>
              <a:buChar char="v"/>
            </a:pPr>
            <a:r>
              <a:rPr lang="en-US" dirty="0" smtClean="0"/>
              <a:t>The word finance is an Anglo-French word meaning “to end” as well as “to pay”.</a:t>
            </a:r>
          </a:p>
          <a:p>
            <a:pPr>
              <a:buFont typeface="Wingdings" panose="05000000000000000000" pitchFamily="2" charset="2"/>
              <a:buChar char="v"/>
            </a:pPr>
            <a:r>
              <a:rPr lang="en-US" dirty="0" smtClean="0"/>
              <a:t>Finance is ‘an all-encompassing term that covers resource and money management for individuals, public institutions and businesses’.</a:t>
            </a:r>
          </a:p>
          <a:p>
            <a:pPr>
              <a:buFont typeface="Wingdings" panose="05000000000000000000" pitchFamily="2" charset="2"/>
              <a:buChar char="v"/>
            </a:pPr>
            <a:r>
              <a:rPr lang="en-US" dirty="0" smtClean="0"/>
              <a:t>Financing is the process of providing funds for business activities, making purchases or investing.</a:t>
            </a:r>
          </a:p>
          <a:p>
            <a:pPr>
              <a:buFont typeface="Wingdings" panose="05000000000000000000" pitchFamily="2" charset="2"/>
              <a:buChar char="v"/>
            </a:pPr>
            <a:r>
              <a:rPr lang="en-US" dirty="0" smtClean="0"/>
              <a:t>Financing is about structuring different financial flows to achieve a common result.</a:t>
            </a:r>
          </a:p>
          <a:p>
            <a:endParaRPr lang="en-US" dirty="0"/>
          </a:p>
        </p:txBody>
      </p:sp>
    </p:spTree>
    <p:extLst>
      <p:ext uri="{BB962C8B-B14F-4D97-AF65-F5344CB8AC3E}">
        <p14:creationId xmlns:p14="http://schemas.microsoft.com/office/powerpoint/2010/main" val="280844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200" dirty="0" smtClean="0">
                <a:solidFill>
                  <a:srgbClr val="FF0000"/>
                </a:solidFill>
                <a:latin typeface="Bernard MT Condensed" pitchFamily="18" charset="0"/>
              </a:rPr>
              <a:t>QUEST FOR FUND</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Under-funding and over-reliance on government funds are the problems in university governance in Nigeria. Attempting to improve the funding situation, Universities are now engaged in:</a:t>
            </a:r>
          </a:p>
          <a:p>
            <a:pPr lvl="1">
              <a:buFont typeface="Wingdings" panose="05000000000000000000" pitchFamily="2" charset="2"/>
              <a:buChar char="v"/>
            </a:pPr>
            <a:r>
              <a:rPr lang="en-US" dirty="0" smtClean="0"/>
              <a:t>Increase students enrollment figures which will eventually communicate to more fund;</a:t>
            </a:r>
          </a:p>
          <a:p>
            <a:pPr lvl="1">
              <a:buFont typeface="Wingdings" panose="05000000000000000000" pitchFamily="2" charset="2"/>
              <a:buChar char="v"/>
            </a:pPr>
            <a:r>
              <a:rPr lang="en-US" dirty="0" smtClean="0"/>
              <a:t>Reduction in enrollment criteria and benchmark and </a:t>
            </a:r>
          </a:p>
          <a:p>
            <a:pPr lvl="1">
              <a:buFont typeface="Wingdings" panose="05000000000000000000" pitchFamily="2" charset="2"/>
              <a:buChar char="v"/>
            </a:pPr>
            <a:r>
              <a:rPr lang="en-US" dirty="0" smtClean="0"/>
              <a:t>Poor teaching and research quality </a:t>
            </a:r>
            <a:endParaRPr lang="en-US" dirty="0"/>
          </a:p>
        </p:txBody>
      </p:sp>
    </p:spTree>
    <p:extLst>
      <p:ext uri="{BB962C8B-B14F-4D97-AF65-F5344CB8AC3E}">
        <p14:creationId xmlns:p14="http://schemas.microsoft.com/office/powerpoint/2010/main" val="422783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solidFill>
                  <a:srgbClr val="FF0000"/>
                </a:solidFill>
                <a:latin typeface="Bernard MT Condensed" pitchFamily="18" charset="0"/>
              </a:rPr>
              <a:t>SOURCE </a:t>
            </a:r>
            <a:r>
              <a:rPr lang="en-US" sz="2200" dirty="0" smtClean="0">
                <a:solidFill>
                  <a:srgbClr val="FF0000"/>
                </a:solidFill>
                <a:latin typeface="Bernard MT Condensed" pitchFamily="18" charset="0"/>
              </a:rPr>
              <a:t>OF FUNDING</a:t>
            </a:r>
            <a:endParaRPr lang="en-US" dirty="0"/>
          </a:p>
        </p:txBody>
      </p:sp>
      <p:sp>
        <p:nvSpPr>
          <p:cNvPr id="3" name="Content Placeholder 2"/>
          <p:cNvSpPr>
            <a:spLocks noGrp="1"/>
          </p:cNvSpPr>
          <p:nvPr>
            <p:ph idx="1"/>
          </p:nvPr>
        </p:nvSpPr>
        <p:spPr/>
        <p:txBody>
          <a:bodyPr/>
          <a:lstStyle/>
          <a:p>
            <a:pPr marL="0" indent="0">
              <a:buNone/>
            </a:pPr>
            <a:r>
              <a:rPr lang="en-US" dirty="0" smtClean="0"/>
              <a:t>Conventional sources of funding the Universities in Nigeria:</a:t>
            </a:r>
          </a:p>
          <a:p>
            <a:pPr lvl="1">
              <a:buFont typeface="Wingdings" panose="05000000000000000000" pitchFamily="2" charset="2"/>
              <a:buChar char="v"/>
            </a:pPr>
            <a:r>
              <a:rPr lang="en-US" dirty="0" smtClean="0"/>
              <a:t>Government subvention or Grants</a:t>
            </a:r>
          </a:p>
          <a:p>
            <a:pPr lvl="1">
              <a:buFont typeface="Wingdings" panose="05000000000000000000" pitchFamily="2" charset="2"/>
              <a:buChar char="v"/>
            </a:pPr>
            <a:r>
              <a:rPr lang="en-US" dirty="0" smtClean="0"/>
              <a:t>User Charges or Other Charges</a:t>
            </a:r>
          </a:p>
          <a:p>
            <a:pPr lvl="1">
              <a:buFont typeface="Wingdings" panose="05000000000000000000" pitchFamily="2" charset="2"/>
              <a:buChar char="v"/>
            </a:pPr>
            <a:r>
              <a:rPr lang="en-US" dirty="0" smtClean="0"/>
              <a:t>Donations</a:t>
            </a:r>
            <a:endParaRPr lang="en-US" dirty="0"/>
          </a:p>
          <a:p>
            <a:pPr lvl="1">
              <a:buFont typeface="Wingdings" panose="05000000000000000000" pitchFamily="2" charset="2"/>
              <a:buChar char="v"/>
            </a:pPr>
            <a:r>
              <a:rPr lang="en-US" dirty="0" smtClean="0"/>
              <a:t>Endowment fund</a:t>
            </a:r>
          </a:p>
          <a:p>
            <a:endParaRPr lang="en-US" dirty="0" smtClean="0"/>
          </a:p>
          <a:p>
            <a:endParaRPr lang="en-US" dirty="0" smtClean="0"/>
          </a:p>
          <a:p>
            <a:endParaRPr lang="en-US" dirty="0"/>
          </a:p>
        </p:txBody>
      </p:sp>
    </p:spTree>
    <p:extLst>
      <p:ext uri="{BB962C8B-B14F-4D97-AF65-F5344CB8AC3E}">
        <p14:creationId xmlns:p14="http://schemas.microsoft.com/office/powerpoint/2010/main" val="4279391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863</Words>
  <Application>Microsoft Office PowerPoint</Application>
  <PresentationFormat>On-screen Show (4:3)</PresentationFormat>
  <Paragraphs>122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Algerian</vt:lpstr>
      <vt:lpstr>Arial</vt:lpstr>
      <vt:lpstr>Bernard MT Condensed</vt:lpstr>
      <vt:lpstr>Calibri</vt:lpstr>
      <vt:lpstr>Times New Roman</vt:lpstr>
      <vt:lpstr>Wingdings</vt:lpstr>
      <vt:lpstr>Office Theme</vt:lpstr>
      <vt:lpstr>CONTEMPORARY ISSUES ON UNIVERSITY FINANCING</vt:lpstr>
      <vt:lpstr>WORKSHOP COURSE OUTLINE</vt:lpstr>
      <vt:lpstr>OBJECTIVE OF THE WORKSHOP</vt:lpstr>
      <vt:lpstr>OBJECTIVE OF THE WORKSHOP Cont.</vt:lpstr>
      <vt:lpstr>INTRODUCTION</vt:lpstr>
      <vt:lpstr>INTRODUCTION Cont.</vt:lpstr>
      <vt:lpstr>WHAT IS FINANCE?</vt:lpstr>
      <vt:lpstr>QUEST FOR FUND</vt:lpstr>
      <vt:lpstr>SOURCE OF FUNDING</vt:lpstr>
      <vt:lpstr>ALTERNATIVE STRATEGIES OR FUNDING MODELS</vt:lpstr>
      <vt:lpstr>CONTEMPORARY ISSUES IN UNIVERSITY FUNDING</vt:lpstr>
      <vt:lpstr>FINANCIAL POLICIES IN NIGERIA</vt:lpstr>
      <vt:lpstr>TYPES OF FUNDS AVAILABLE</vt:lpstr>
      <vt:lpstr>TO EASE FINANCIAL BURDEN OF STUDENTS</vt:lpstr>
      <vt:lpstr>CONCLUSION</vt:lpstr>
      <vt:lpstr>CONCLUSION cont.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Financial Management and Accounting</dc:title>
  <dc:creator>HP</dc:creator>
  <cp:lastModifiedBy>Otse Amos E</cp:lastModifiedBy>
  <cp:revision>82</cp:revision>
  <dcterms:created xsi:type="dcterms:W3CDTF">2019-05-20T23:29:01Z</dcterms:created>
  <dcterms:modified xsi:type="dcterms:W3CDTF">2023-07-19T08:22:43Z</dcterms:modified>
</cp:coreProperties>
</file>