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92" r:id="rId9"/>
    <p:sldId id="263" r:id="rId10"/>
    <p:sldId id="300" r:id="rId11"/>
    <p:sldId id="264" r:id="rId12"/>
    <p:sldId id="293" r:id="rId13"/>
    <p:sldId id="294" r:id="rId14"/>
    <p:sldId id="265" r:id="rId15"/>
    <p:sldId id="267" r:id="rId16"/>
    <p:sldId id="266" r:id="rId17"/>
    <p:sldId id="268" r:id="rId18"/>
    <p:sldId id="269" r:id="rId19"/>
    <p:sldId id="270" r:id="rId20"/>
    <p:sldId id="271" r:id="rId21"/>
    <p:sldId id="272" r:id="rId22"/>
    <p:sldId id="273" r:id="rId23"/>
    <p:sldId id="274" r:id="rId24"/>
    <p:sldId id="275" r:id="rId25"/>
    <p:sldId id="276" r:id="rId26"/>
    <p:sldId id="277" r:id="rId27"/>
    <p:sldId id="278" r:id="rId28"/>
    <p:sldId id="280" r:id="rId29"/>
    <p:sldId id="279" r:id="rId30"/>
    <p:sldId id="281" r:id="rId31"/>
    <p:sldId id="282" r:id="rId32"/>
    <p:sldId id="283" r:id="rId33"/>
    <p:sldId id="284" r:id="rId34"/>
    <p:sldId id="285" r:id="rId35"/>
    <p:sldId id="286" r:id="rId36"/>
    <p:sldId id="287" r:id="rId37"/>
    <p:sldId id="288" r:id="rId38"/>
    <p:sldId id="289" r:id="rId39"/>
    <p:sldId id="290" r:id="rId40"/>
    <p:sldId id="295" r:id="rId41"/>
    <p:sldId id="296" r:id="rId42"/>
    <p:sldId id="298" r:id="rId43"/>
    <p:sldId id="299" r:id="rId44"/>
    <p:sldId id="297" r:id="rId45"/>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97B61F8A-39DB-4EC3-A0AE-AAE89A1D9216}" type="datetimeFigureOut">
              <a:rPr lang="en-US" smtClean="0"/>
              <a:t>7/19/2023</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409F7BAC-99D2-421D-93DD-5D1E3A3D6B56}" type="slidenum">
              <a:rPr lang="en-US" smtClean="0"/>
              <a:t>‹#›</a:t>
            </a:fld>
            <a:endParaRPr lang="en-US"/>
          </a:p>
        </p:txBody>
      </p:sp>
    </p:spTree>
    <p:extLst>
      <p:ext uri="{BB962C8B-B14F-4D97-AF65-F5344CB8AC3E}">
        <p14:creationId xmlns:p14="http://schemas.microsoft.com/office/powerpoint/2010/main" val="250442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9F7BAC-99D2-421D-93DD-5D1E3A3D6B56}" type="slidenum">
              <a:rPr lang="en-US" smtClean="0"/>
              <a:t>1</a:t>
            </a:fld>
            <a:endParaRPr lang="en-US"/>
          </a:p>
        </p:txBody>
      </p:sp>
    </p:spTree>
    <p:extLst>
      <p:ext uri="{BB962C8B-B14F-4D97-AF65-F5344CB8AC3E}">
        <p14:creationId xmlns:p14="http://schemas.microsoft.com/office/powerpoint/2010/main" val="2486600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9F7BAC-99D2-421D-93DD-5D1E3A3D6B56}" type="slidenum">
              <a:rPr lang="en-US" smtClean="0"/>
              <a:t>2</a:t>
            </a:fld>
            <a:endParaRPr lang="en-US"/>
          </a:p>
        </p:txBody>
      </p:sp>
    </p:spTree>
    <p:extLst>
      <p:ext uri="{BB962C8B-B14F-4D97-AF65-F5344CB8AC3E}">
        <p14:creationId xmlns:p14="http://schemas.microsoft.com/office/powerpoint/2010/main" val="395989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F9A602-21ED-4766-A515-0C26273C1590}" type="datetime1">
              <a:rPr lang="en-US" smtClean="0"/>
              <a:t>7/19/2023</a:t>
            </a:fld>
            <a:endParaRPr lang="en-US"/>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126857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15AD8-7347-4A05-8B33-AC518832482F}" type="datetime1">
              <a:rPr lang="en-US" smtClean="0"/>
              <a:t>7/19/2023</a:t>
            </a:fld>
            <a:endParaRPr lang="en-US"/>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214863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8D280-8A09-42EC-B03F-5861DFB4748F}" type="datetime1">
              <a:rPr lang="en-US" smtClean="0"/>
              <a:t>7/19/2023</a:t>
            </a:fld>
            <a:endParaRPr lang="en-US"/>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298075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CAF59-7E37-407B-97DD-D854DB34FACD}" type="datetime1">
              <a:rPr lang="en-US" smtClean="0"/>
              <a:t>7/19/2023</a:t>
            </a:fld>
            <a:endParaRPr lang="en-US"/>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199369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1E5B4-549A-407C-A5F5-3CE213DF607A}" type="datetime1">
              <a:rPr lang="en-US" smtClean="0"/>
              <a:t>7/19/2023</a:t>
            </a:fld>
            <a:endParaRPr lang="en-US"/>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325809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4B3E20-A73B-4DCB-A319-D0B290E0B374}" type="datetime1">
              <a:rPr lang="en-US" smtClean="0"/>
              <a:t>7/19/2023</a:t>
            </a:fld>
            <a:endParaRPr lang="en-US"/>
          </a:p>
        </p:txBody>
      </p:sp>
      <p:sp>
        <p:nvSpPr>
          <p:cNvPr id="6" name="Footer Placeholder 5"/>
          <p:cNvSpPr>
            <a:spLocks noGrp="1"/>
          </p:cNvSpPr>
          <p:nvPr>
            <p:ph type="ftr" sz="quarter" idx="11"/>
          </p:nvPr>
        </p:nvSpPr>
        <p:spPr/>
        <p:txBody>
          <a:bodyPr/>
          <a:lstStyle/>
          <a:p>
            <a:r>
              <a:rPr lang="da-DK" smtClean="0"/>
              <a:t>PROF. E.A. KENEN: AN OVERVIEW</a:t>
            </a:r>
            <a:endParaRPr lang="en-US"/>
          </a:p>
        </p:txBody>
      </p:sp>
      <p:sp>
        <p:nvSpPr>
          <p:cNvPr id="7" name="Slide Number Placeholder 6"/>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96129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561B9B-7C4D-418B-B2AA-AE8A8EB1C108}" type="datetime1">
              <a:rPr lang="en-US" smtClean="0"/>
              <a:t>7/19/2023</a:t>
            </a:fld>
            <a:endParaRPr lang="en-US"/>
          </a:p>
        </p:txBody>
      </p:sp>
      <p:sp>
        <p:nvSpPr>
          <p:cNvPr id="8" name="Footer Placeholder 7"/>
          <p:cNvSpPr>
            <a:spLocks noGrp="1"/>
          </p:cNvSpPr>
          <p:nvPr>
            <p:ph type="ftr" sz="quarter" idx="11"/>
          </p:nvPr>
        </p:nvSpPr>
        <p:spPr/>
        <p:txBody>
          <a:bodyPr/>
          <a:lstStyle/>
          <a:p>
            <a:r>
              <a:rPr lang="da-DK" smtClean="0"/>
              <a:t>PROF. E.A. KENEN: AN OVERVIEW</a:t>
            </a:r>
            <a:endParaRPr lang="en-US"/>
          </a:p>
        </p:txBody>
      </p:sp>
      <p:sp>
        <p:nvSpPr>
          <p:cNvPr id="9" name="Slide Number Placeholder 8"/>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153581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EF31AA-4932-493B-AECA-5968B6144F7B}" type="datetime1">
              <a:rPr lang="en-US" smtClean="0"/>
              <a:t>7/19/2023</a:t>
            </a:fld>
            <a:endParaRPr lang="en-US"/>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41757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E8335-4499-4189-BFD4-01BD74954C18}" type="datetime1">
              <a:rPr lang="en-US" smtClean="0"/>
              <a:t>7/19/2023</a:t>
            </a:fld>
            <a:endParaRPr lang="en-US"/>
          </a:p>
        </p:txBody>
      </p:sp>
      <p:sp>
        <p:nvSpPr>
          <p:cNvPr id="3" name="Footer Placeholder 2"/>
          <p:cNvSpPr>
            <a:spLocks noGrp="1"/>
          </p:cNvSpPr>
          <p:nvPr>
            <p:ph type="ftr" sz="quarter" idx="11"/>
          </p:nvPr>
        </p:nvSpPr>
        <p:spPr/>
        <p:txBody>
          <a:bodyPr/>
          <a:lstStyle/>
          <a:p>
            <a:r>
              <a:rPr lang="da-DK" smtClean="0"/>
              <a:t>PROF. E.A. KENEN: AN OVERVIEW</a:t>
            </a:r>
            <a:endParaRPr lang="en-US"/>
          </a:p>
        </p:txBody>
      </p:sp>
      <p:sp>
        <p:nvSpPr>
          <p:cNvPr id="4" name="Slide Number Placeholder 3"/>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135112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EA734-189B-409C-BDFE-229EBECA7091}" type="datetime1">
              <a:rPr lang="en-US" smtClean="0"/>
              <a:t>7/19/2023</a:t>
            </a:fld>
            <a:endParaRPr lang="en-US"/>
          </a:p>
        </p:txBody>
      </p:sp>
      <p:sp>
        <p:nvSpPr>
          <p:cNvPr id="6" name="Footer Placeholder 5"/>
          <p:cNvSpPr>
            <a:spLocks noGrp="1"/>
          </p:cNvSpPr>
          <p:nvPr>
            <p:ph type="ftr" sz="quarter" idx="11"/>
          </p:nvPr>
        </p:nvSpPr>
        <p:spPr/>
        <p:txBody>
          <a:bodyPr/>
          <a:lstStyle/>
          <a:p>
            <a:r>
              <a:rPr lang="da-DK" smtClean="0"/>
              <a:t>PROF. E.A. KENEN: AN OVERVIEW</a:t>
            </a:r>
            <a:endParaRPr lang="en-US"/>
          </a:p>
        </p:txBody>
      </p:sp>
      <p:sp>
        <p:nvSpPr>
          <p:cNvPr id="7" name="Slide Number Placeholder 6"/>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128452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4CF63-67F3-4C58-9BF7-9CBB548F8345}" type="datetime1">
              <a:rPr lang="en-US" smtClean="0"/>
              <a:t>7/19/2023</a:t>
            </a:fld>
            <a:endParaRPr lang="en-US"/>
          </a:p>
        </p:txBody>
      </p:sp>
      <p:sp>
        <p:nvSpPr>
          <p:cNvPr id="6" name="Footer Placeholder 5"/>
          <p:cNvSpPr>
            <a:spLocks noGrp="1"/>
          </p:cNvSpPr>
          <p:nvPr>
            <p:ph type="ftr" sz="quarter" idx="11"/>
          </p:nvPr>
        </p:nvSpPr>
        <p:spPr/>
        <p:txBody>
          <a:bodyPr/>
          <a:lstStyle/>
          <a:p>
            <a:r>
              <a:rPr lang="da-DK" smtClean="0"/>
              <a:t>PROF. E.A. KENEN: AN OVERVIEW</a:t>
            </a:r>
            <a:endParaRPr lang="en-US"/>
          </a:p>
        </p:txBody>
      </p:sp>
      <p:sp>
        <p:nvSpPr>
          <p:cNvPr id="7" name="Slide Number Placeholder 6"/>
          <p:cNvSpPr>
            <a:spLocks noGrp="1"/>
          </p:cNvSpPr>
          <p:nvPr>
            <p:ph type="sldNum" sz="quarter" idx="12"/>
          </p:nvPr>
        </p:nvSpPr>
        <p:spPr/>
        <p:txBody>
          <a:bodyPr/>
          <a:lstStyle/>
          <a:p>
            <a:fld id="{5F44E04F-83CB-41FC-99D1-0F5C9AE11320}" type="slidenum">
              <a:rPr lang="en-US" smtClean="0"/>
              <a:t>‹#›</a:t>
            </a:fld>
            <a:endParaRPr lang="en-US"/>
          </a:p>
        </p:txBody>
      </p:sp>
    </p:spTree>
    <p:extLst>
      <p:ext uri="{BB962C8B-B14F-4D97-AF65-F5344CB8AC3E}">
        <p14:creationId xmlns:p14="http://schemas.microsoft.com/office/powerpoint/2010/main" val="32320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6618B-FAF6-42C8-8F6E-81FE800841D5}" type="datetime1">
              <a:rPr lang="en-US" smtClean="0"/>
              <a:t>7/19/2023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PROF. E.A. KENEN: AN OVERVIEW</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4E04F-83CB-41FC-99D1-0F5C9AE11320}" type="slidenum">
              <a:rPr lang="en-US" smtClean="0"/>
              <a:t>‹#›</a:t>
            </a:fld>
            <a:endParaRPr lang="en-US"/>
          </a:p>
        </p:txBody>
      </p:sp>
    </p:spTree>
    <p:extLst>
      <p:ext uri="{BB962C8B-B14F-4D97-AF65-F5344CB8AC3E}">
        <p14:creationId xmlns:p14="http://schemas.microsoft.com/office/powerpoint/2010/main" val="3334898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5762"/>
            <a:ext cx="9144000" cy="798492"/>
          </a:xfrm>
        </p:spPr>
        <p:txBody>
          <a:bodyPr>
            <a:normAutofit/>
          </a:bodyPr>
          <a:lstStyle/>
          <a:p>
            <a:r>
              <a:rPr lang="en-GB" sz="2000" b="1" dirty="0" smtClean="0">
                <a:latin typeface="Times New Roman" panose="02020603050405020304" pitchFamily="18" charset="0"/>
                <a:cs typeface="Times New Roman" panose="02020603050405020304" pitchFamily="18" charset="0"/>
              </a:rPr>
              <a:t>AN OVERVIEW OF TETFUND INTERVENTIONS AND HOW TO ACCESS SPONSORSHIP</a:t>
            </a:r>
            <a:endParaRPr lang="en-US" sz="2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84856" y="2073499"/>
            <a:ext cx="9762186" cy="3184301"/>
          </a:xfrm>
        </p:spPr>
        <p:txBody>
          <a:bodyPr>
            <a:noAutofit/>
          </a:bodyPr>
          <a:lstStyle/>
          <a:p>
            <a:r>
              <a:rPr lang="en-GB" sz="2000" b="1" dirty="0" smtClean="0"/>
              <a:t>BY </a:t>
            </a:r>
          </a:p>
          <a:p>
            <a:r>
              <a:rPr lang="en-GB" sz="2000" b="1" dirty="0" smtClean="0"/>
              <a:t>PROF. E.A. KENEN</a:t>
            </a:r>
          </a:p>
          <a:p>
            <a:r>
              <a:rPr lang="en-GB" sz="2000" b="1" i="1" dirty="0" smtClean="0"/>
              <a:t>DIRECTOR, CRM, BSU, MAKURDI</a:t>
            </a:r>
          </a:p>
          <a:p>
            <a:pPr algn="just">
              <a:lnSpc>
                <a:spcPct val="150000"/>
              </a:lnSpc>
            </a:pPr>
            <a:r>
              <a:rPr lang="en-GB" sz="2000" b="1" dirty="0" smtClean="0"/>
              <a:t>BEING A PAPER PRESENTED AT A TWO-DAY CAPACITY BUILDING WORKSHOP ORGANISED BY THE MANAGEMENT COMMITTEE OF BSU, MAKURDI FOR SOME SENIOR ACADEMIC AND ADMINISTRATIVE STAFF WHICH HELD AT COLLEGE OF HEALTH SCIENCES AUDITORIUM, FROM 19</a:t>
            </a:r>
            <a:r>
              <a:rPr lang="en-GB" sz="2000" b="1" baseline="30000" dirty="0" smtClean="0"/>
              <a:t>TH</a:t>
            </a:r>
            <a:r>
              <a:rPr lang="en-GB" sz="2000" b="1" dirty="0"/>
              <a:t>-</a:t>
            </a:r>
            <a:r>
              <a:rPr lang="en-GB" sz="2000" b="1" dirty="0" smtClean="0"/>
              <a:t>20</a:t>
            </a:r>
            <a:r>
              <a:rPr lang="en-GB" sz="2000" b="1" baseline="30000" dirty="0" smtClean="0"/>
              <a:t>TH</a:t>
            </a:r>
            <a:r>
              <a:rPr lang="en-GB" sz="2000" b="1" dirty="0" smtClean="0"/>
              <a:t> JULY, 2023 WITH THE THEME: ‘’STRATEGIES FOR REINVIGORATING ACADEMIC AND ADMINISTRATIVE EXCELLENCE IN BENUE STATE UNIVERSITY’’</a:t>
            </a:r>
            <a:endParaRPr lang="en-US" sz="2000" b="1" dirty="0"/>
          </a:p>
        </p:txBody>
      </p:sp>
      <p:sp>
        <p:nvSpPr>
          <p:cNvPr id="5" name="Footer Placeholder 4"/>
          <p:cNvSpPr>
            <a:spLocks noGrp="1"/>
          </p:cNvSpPr>
          <p:nvPr>
            <p:ph type="ftr" sz="quarter" idx="11"/>
          </p:nvPr>
        </p:nvSpPr>
        <p:spPr/>
        <p:txBody>
          <a:bodyPr/>
          <a:lstStyle/>
          <a:p>
            <a:r>
              <a:rPr lang="da-DK" sz="1400" b="1" dirty="0" smtClean="0"/>
              <a:t>PROF. E.A. KENEN: AN OVERVIEW</a:t>
            </a:r>
            <a:endParaRPr lang="en-US" sz="1400" b="1" dirty="0"/>
          </a:p>
        </p:txBody>
      </p:sp>
      <p:sp>
        <p:nvSpPr>
          <p:cNvPr id="6" name="Slide Number Placeholder 5"/>
          <p:cNvSpPr>
            <a:spLocks noGrp="1"/>
          </p:cNvSpPr>
          <p:nvPr>
            <p:ph type="sldNum" sz="quarter" idx="12"/>
          </p:nvPr>
        </p:nvSpPr>
        <p:spPr/>
        <p:txBody>
          <a:bodyPr/>
          <a:lstStyle/>
          <a:p>
            <a:fld id="{5F44E04F-83CB-41FC-99D1-0F5C9AE11320}" type="slidenum">
              <a:rPr lang="en-US" sz="2400" smtClean="0"/>
              <a:t>1</a:t>
            </a:fld>
            <a:endParaRPr lang="en-US" sz="2400" dirty="0"/>
          </a:p>
        </p:txBody>
      </p:sp>
    </p:spTree>
    <p:extLst>
      <p:ext uri="{BB962C8B-B14F-4D97-AF65-F5344CB8AC3E}">
        <p14:creationId xmlns:p14="http://schemas.microsoft.com/office/powerpoint/2010/main" val="4112063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712" y="169039"/>
            <a:ext cx="10487695" cy="5447645"/>
          </a:xfrm>
          <a:prstGeom prst="rect">
            <a:avLst/>
          </a:prstGeom>
        </p:spPr>
        <p:txBody>
          <a:bodyPr wrap="square">
            <a:spAutoFit/>
          </a:bodyPr>
          <a:lstStyle/>
          <a:p>
            <a:pPr marL="285750" indent="-285750" algn="just">
              <a:lnSpc>
                <a:spcPct val="150000"/>
              </a:lnSpc>
              <a:buFont typeface="Wingdings" panose="05000000000000000000" pitchFamily="2" charset="2"/>
              <a:buChar char="Ø"/>
            </a:pPr>
            <a:endParaRPr lang="en-GB" sz="2800" dirty="0"/>
          </a:p>
          <a:p>
            <a:pPr algn="just">
              <a:lnSpc>
                <a:spcPct val="150000"/>
              </a:lnSpc>
            </a:pPr>
            <a:r>
              <a:rPr lang="en-GB" sz="3600" b="1" dirty="0" smtClean="0"/>
              <a:t>4</a:t>
            </a:r>
            <a:r>
              <a:rPr lang="en-GB" sz="3600" b="1" dirty="0"/>
              <a:t>. CONTENT-BASED INTERVENTIONS </a:t>
            </a:r>
          </a:p>
          <a:p>
            <a:pPr algn="just">
              <a:lnSpc>
                <a:spcPct val="150000"/>
              </a:lnSpc>
            </a:pPr>
            <a:r>
              <a:rPr lang="en-GB" sz="2800" dirty="0"/>
              <a:t>We are however concerned with content-based interventions. These are interventions that have academic contents. They are: Academic Staff Training and Development (AST &amp;D); Conference Attendance (CA); Academic Manuscripts into Books (AMB); Academic Research Journals (ARJ); Institution-Based Research (IBR); National Research Fund (NRF). </a:t>
            </a:r>
          </a:p>
          <a:p>
            <a:pPr marL="285750" indent="-285750">
              <a:lnSpc>
                <a:spcPct val="150000"/>
              </a:lnSpc>
              <a:buFont typeface="Wingdings" panose="05000000000000000000" pitchFamily="2" charset="2"/>
              <a:buChar char="Ø"/>
            </a:pPr>
            <a:endParaRPr lang="en-GB" sz="28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10</a:t>
            </a:fld>
            <a:endParaRPr lang="en-US" sz="2800" dirty="0"/>
          </a:p>
        </p:txBody>
      </p:sp>
    </p:spTree>
    <p:extLst>
      <p:ext uri="{BB962C8B-B14F-4D97-AF65-F5344CB8AC3E}">
        <p14:creationId xmlns:p14="http://schemas.microsoft.com/office/powerpoint/2010/main" val="1338412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318" y="-92367"/>
            <a:ext cx="10515600" cy="1325563"/>
          </a:xfrm>
        </p:spPr>
        <p:txBody>
          <a:bodyPr>
            <a:normAutofit/>
          </a:bodyPr>
          <a:lstStyle/>
          <a:p>
            <a:r>
              <a:rPr lang="en-GB" sz="3200" b="1" dirty="0" err="1" smtClean="0"/>
              <a:t>i</a:t>
            </a:r>
            <a:r>
              <a:rPr lang="en-GB" sz="3200" b="1" dirty="0" smtClean="0"/>
              <a:t>. Academic Staff Training and Development (AST &amp;D)</a:t>
            </a:r>
            <a:endParaRPr lang="en-US" sz="3200" b="1" dirty="0"/>
          </a:p>
        </p:txBody>
      </p:sp>
      <p:sp>
        <p:nvSpPr>
          <p:cNvPr id="3" name="Content Placeholder 2"/>
          <p:cNvSpPr>
            <a:spLocks noGrp="1"/>
          </p:cNvSpPr>
          <p:nvPr>
            <p:ph idx="1"/>
          </p:nvPr>
        </p:nvSpPr>
        <p:spPr>
          <a:xfrm>
            <a:off x="400318" y="846830"/>
            <a:ext cx="10894454" cy="5553970"/>
          </a:xfrm>
        </p:spPr>
        <p:txBody>
          <a:bodyPr>
            <a:noAutofit/>
          </a:bodyPr>
          <a:lstStyle/>
          <a:p>
            <a:pPr marL="0" indent="0">
              <a:buNone/>
            </a:pPr>
            <a:r>
              <a:rPr lang="en-GB" sz="2400" dirty="0" smtClean="0"/>
              <a:t>This is known as </a:t>
            </a:r>
            <a:r>
              <a:rPr lang="en-GB" sz="2400" dirty="0" err="1" smtClean="0"/>
              <a:t>TETFund</a:t>
            </a:r>
            <a:r>
              <a:rPr lang="en-GB" sz="2400" dirty="0" smtClean="0"/>
              <a:t> Scholarship Intervention, also known as </a:t>
            </a:r>
            <a:r>
              <a:rPr lang="en-GB" sz="2400" dirty="0" err="1" smtClean="0"/>
              <a:t>TETFund</a:t>
            </a:r>
            <a:r>
              <a:rPr lang="en-GB" sz="2400" dirty="0" smtClean="0"/>
              <a:t> Scholarship for Academic Staff (TSAS) Intervention Programme. </a:t>
            </a:r>
          </a:p>
          <a:p>
            <a:pPr marL="0" indent="0">
              <a:buNone/>
            </a:pPr>
            <a:r>
              <a:rPr lang="en-GB" sz="2400" b="1" dirty="0" smtClean="0"/>
              <a:t>Programmes Supported under Academic Staff Training and Development </a:t>
            </a:r>
          </a:p>
          <a:p>
            <a:pPr marL="457200" indent="-457200">
              <a:buAutoNum type="alphaLcPeriod"/>
            </a:pPr>
            <a:r>
              <a:rPr lang="en-GB" sz="2400" b="1" dirty="0" smtClean="0"/>
              <a:t>Masters Degrees or Doctorate Degrees (</a:t>
            </a:r>
            <a:r>
              <a:rPr lang="en-GB" sz="2400" b="1" dirty="0"/>
              <a:t>b</a:t>
            </a:r>
            <a:r>
              <a:rPr lang="en-GB" sz="2400" b="1" dirty="0" smtClean="0"/>
              <a:t>oth locally and abroad)</a:t>
            </a:r>
            <a:r>
              <a:rPr lang="en-US" sz="2400" b="1" dirty="0" smtClean="0"/>
              <a:t>:</a:t>
            </a:r>
          </a:p>
          <a:p>
            <a:pPr>
              <a:buFont typeface="Wingdings" panose="05000000000000000000" pitchFamily="2" charset="2"/>
              <a:buChar char="ü"/>
            </a:pPr>
            <a:r>
              <a:rPr lang="en-US" sz="2400" dirty="0" smtClean="0"/>
              <a:t> The period for Masters Degree is one or two years. For PhDs, the period is now 4 years (see </a:t>
            </a:r>
            <a:r>
              <a:rPr lang="en-US" sz="2400" dirty="0" err="1" smtClean="0"/>
              <a:t>TETFund’s</a:t>
            </a:r>
            <a:r>
              <a:rPr lang="en-US" sz="2400" dirty="0" smtClean="0"/>
              <a:t> letter to Vice Chancellor dated 12</a:t>
            </a:r>
            <a:r>
              <a:rPr lang="en-US" sz="2400" baseline="30000" dirty="0" smtClean="0"/>
              <a:t>th</a:t>
            </a:r>
            <a:r>
              <a:rPr lang="en-US" sz="2400" dirty="0" smtClean="0"/>
              <a:t> July, 2019).  </a:t>
            </a:r>
          </a:p>
          <a:p>
            <a:pPr algn="just">
              <a:buFont typeface="Wingdings" panose="05000000000000000000" pitchFamily="2" charset="2"/>
              <a:buChar char="ü"/>
            </a:pPr>
            <a:r>
              <a:rPr lang="en-US" sz="2400" dirty="0"/>
              <a:t> </a:t>
            </a:r>
            <a:r>
              <a:rPr lang="en-US" sz="2400" dirty="0" smtClean="0"/>
              <a:t>Foreign-based Masters/PhDs must fall within the approved courses with effect from August 2021. The following are the approved courses: </a:t>
            </a:r>
          </a:p>
          <a:p>
            <a:pPr algn="just">
              <a:buFont typeface="Courier New" panose="02070309020205020404" pitchFamily="49" charset="0"/>
              <a:buChar char="o"/>
            </a:pPr>
            <a:r>
              <a:rPr lang="en-GB" sz="2400" dirty="0" smtClean="0"/>
              <a:t>Aeronautical and </a:t>
            </a:r>
            <a:r>
              <a:rPr lang="en-GB" sz="2400" dirty="0" err="1" smtClean="0"/>
              <a:t>Astronautical</a:t>
            </a:r>
            <a:r>
              <a:rPr lang="en-GB" sz="2400" dirty="0" smtClean="0"/>
              <a:t> Engineering </a:t>
            </a:r>
          </a:p>
          <a:p>
            <a:pPr algn="just">
              <a:buFont typeface="Courier New" panose="02070309020205020404" pitchFamily="49" charset="0"/>
              <a:buChar char="o"/>
            </a:pPr>
            <a:r>
              <a:rPr lang="en-GB" sz="2400" dirty="0" smtClean="0"/>
              <a:t>Biosciences</a:t>
            </a:r>
          </a:p>
          <a:p>
            <a:pPr algn="just">
              <a:buFont typeface="Courier New" panose="02070309020205020404" pitchFamily="49" charset="0"/>
              <a:buChar char="o"/>
            </a:pPr>
            <a:r>
              <a:rPr lang="en-GB" sz="2400" dirty="0" smtClean="0"/>
              <a:t>Biomedical Engineering</a:t>
            </a:r>
          </a:p>
          <a:p>
            <a:pPr algn="just">
              <a:buFont typeface="Courier New" panose="02070309020205020404" pitchFamily="49" charset="0"/>
              <a:buChar char="o"/>
            </a:pPr>
            <a:r>
              <a:rPr lang="en-GB" sz="2400" dirty="0" smtClean="0"/>
              <a:t>Chemical Engineering </a:t>
            </a:r>
          </a:p>
          <a:p>
            <a:pPr algn="just">
              <a:buFont typeface="Courier New" panose="02070309020205020404" pitchFamily="49" charset="0"/>
              <a:buChar char="o"/>
            </a:pPr>
            <a:r>
              <a:rPr lang="en-GB" sz="2400" dirty="0" smtClean="0"/>
              <a:t>Chemistry </a:t>
            </a:r>
          </a:p>
          <a:p>
            <a:pPr marL="0" indent="0" algn="just">
              <a:buNone/>
            </a:pPr>
            <a:endParaRPr lang="en-GB" sz="2400" dirty="0" smtClean="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400" smtClean="0"/>
              <a:t>11</a:t>
            </a:fld>
            <a:endParaRPr lang="en-US" sz="2400" dirty="0"/>
          </a:p>
        </p:txBody>
      </p:sp>
    </p:spTree>
    <p:extLst>
      <p:ext uri="{BB962C8B-B14F-4D97-AF65-F5344CB8AC3E}">
        <p14:creationId xmlns:p14="http://schemas.microsoft.com/office/powerpoint/2010/main" val="2756606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989" y="362428"/>
            <a:ext cx="10307392" cy="6124754"/>
          </a:xfrm>
          <a:prstGeom prst="rect">
            <a:avLst/>
          </a:prstGeom>
        </p:spPr>
        <p:txBody>
          <a:bodyPr wrap="square">
            <a:spAutoFit/>
          </a:bodyPr>
          <a:lstStyle/>
          <a:p>
            <a:pPr algn="just">
              <a:buFont typeface="Courier New" panose="02070309020205020404" pitchFamily="49" charset="0"/>
              <a:buChar char="o"/>
            </a:pPr>
            <a:r>
              <a:rPr lang="en-GB" sz="2800" dirty="0"/>
              <a:t>Civil Engineering</a:t>
            </a:r>
          </a:p>
          <a:p>
            <a:pPr algn="just">
              <a:buFont typeface="Courier New" panose="02070309020205020404" pitchFamily="49" charset="0"/>
              <a:buChar char="o"/>
            </a:pPr>
            <a:r>
              <a:rPr lang="en-GB" sz="2800" dirty="0"/>
              <a:t>Behavioural Sciences </a:t>
            </a:r>
          </a:p>
          <a:p>
            <a:pPr algn="just">
              <a:buFont typeface="Courier New" panose="02070309020205020404" pitchFamily="49" charset="0"/>
              <a:buChar char="o"/>
            </a:pPr>
            <a:r>
              <a:rPr lang="en-GB" sz="2800" dirty="0"/>
              <a:t>Computer Science </a:t>
            </a:r>
          </a:p>
          <a:p>
            <a:pPr algn="just">
              <a:buFont typeface="Courier New" panose="02070309020205020404" pitchFamily="49" charset="0"/>
              <a:buChar char="o"/>
            </a:pPr>
            <a:r>
              <a:rPr lang="en-GB" sz="2800" dirty="0"/>
              <a:t>Electrical Engineering </a:t>
            </a:r>
          </a:p>
          <a:p>
            <a:pPr algn="just">
              <a:buFont typeface="Courier New" panose="02070309020205020404" pitchFamily="49" charset="0"/>
              <a:buChar char="o"/>
            </a:pPr>
            <a:r>
              <a:rPr lang="en-GB" sz="2800" dirty="0"/>
              <a:t>Environmental Sciences </a:t>
            </a:r>
          </a:p>
          <a:p>
            <a:pPr algn="just">
              <a:buFont typeface="Courier New" panose="02070309020205020404" pitchFamily="49" charset="0"/>
              <a:buChar char="o"/>
            </a:pPr>
            <a:r>
              <a:rPr lang="en-GB" sz="2800" dirty="0"/>
              <a:t>Geosciences </a:t>
            </a:r>
          </a:p>
          <a:p>
            <a:pPr algn="just">
              <a:buFont typeface="Courier New" panose="02070309020205020404" pitchFamily="49" charset="0"/>
              <a:buChar char="o"/>
            </a:pPr>
            <a:r>
              <a:rPr lang="en-GB" sz="2800" dirty="0"/>
              <a:t>Industrial Systems and Engineering </a:t>
            </a:r>
          </a:p>
          <a:p>
            <a:pPr algn="just">
              <a:buFont typeface="Courier New" panose="02070309020205020404" pitchFamily="49" charset="0"/>
              <a:buChar char="o"/>
            </a:pPr>
            <a:r>
              <a:rPr lang="en-GB" sz="2800" dirty="0"/>
              <a:t>Information Sciences </a:t>
            </a:r>
          </a:p>
          <a:p>
            <a:pPr algn="just">
              <a:buFont typeface="Courier New" panose="02070309020205020404" pitchFamily="49" charset="0"/>
              <a:buChar char="o"/>
            </a:pPr>
            <a:r>
              <a:rPr lang="en-GB" sz="2800" dirty="0"/>
              <a:t>Material Science and Engineering </a:t>
            </a:r>
          </a:p>
          <a:p>
            <a:pPr algn="just">
              <a:buFont typeface="Courier New" panose="02070309020205020404" pitchFamily="49" charset="0"/>
              <a:buChar char="o"/>
            </a:pPr>
            <a:r>
              <a:rPr lang="en-GB" sz="2800" dirty="0" smtClean="0"/>
              <a:t>Mathematics </a:t>
            </a:r>
            <a:endParaRPr lang="en-GB" sz="2800" dirty="0"/>
          </a:p>
          <a:p>
            <a:pPr algn="just">
              <a:buFont typeface="Courier New" panose="02070309020205020404" pitchFamily="49" charset="0"/>
              <a:buChar char="o"/>
            </a:pPr>
            <a:r>
              <a:rPr lang="en-GB" sz="2800" dirty="0"/>
              <a:t>Mechanical Engineering </a:t>
            </a:r>
            <a:endParaRPr lang="en-GB" sz="2800" dirty="0" smtClean="0"/>
          </a:p>
          <a:p>
            <a:pPr algn="just">
              <a:buFont typeface="Courier New" panose="02070309020205020404" pitchFamily="49" charset="0"/>
              <a:buChar char="o"/>
            </a:pPr>
            <a:r>
              <a:rPr lang="en-GB" sz="2800" dirty="0" smtClean="0"/>
              <a:t>Nuclear Engineering </a:t>
            </a:r>
          </a:p>
          <a:p>
            <a:pPr algn="just">
              <a:buFont typeface="Courier New" panose="02070309020205020404" pitchFamily="49" charset="0"/>
              <a:buChar char="o"/>
            </a:pPr>
            <a:r>
              <a:rPr lang="en-GB" sz="2800" dirty="0" err="1" smtClean="0"/>
              <a:t>Occeanography</a:t>
            </a:r>
            <a:r>
              <a:rPr lang="en-GB" sz="2800" dirty="0" smtClean="0"/>
              <a:t> </a:t>
            </a:r>
          </a:p>
          <a:p>
            <a:pPr algn="just">
              <a:buFont typeface="Courier New" panose="02070309020205020404" pitchFamily="49" charset="0"/>
              <a:buChar char="o"/>
            </a:pPr>
            <a:r>
              <a:rPr lang="en-GB" sz="2800" dirty="0" smtClean="0"/>
              <a:t>Artificial Intelligence</a:t>
            </a:r>
            <a:endParaRPr lang="en-GB" sz="28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12</a:t>
            </a:fld>
            <a:endParaRPr lang="en-US" sz="2400" dirty="0"/>
          </a:p>
        </p:txBody>
      </p:sp>
    </p:spTree>
    <p:extLst>
      <p:ext uri="{BB962C8B-B14F-4D97-AF65-F5344CB8AC3E}">
        <p14:creationId xmlns:p14="http://schemas.microsoft.com/office/powerpoint/2010/main" val="2514448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0562" y="574826"/>
            <a:ext cx="10139967" cy="6017032"/>
          </a:xfrm>
          <a:prstGeom prst="rect">
            <a:avLst/>
          </a:prstGeom>
        </p:spPr>
        <p:txBody>
          <a:bodyPr wrap="square">
            <a:spAutoFit/>
          </a:bodyPr>
          <a:lstStyle/>
          <a:p>
            <a:pPr algn="just">
              <a:buFont typeface="Courier New" panose="02070309020205020404" pitchFamily="49" charset="0"/>
              <a:buChar char="o"/>
            </a:pPr>
            <a:endParaRPr lang="en-GB" sz="3500" dirty="0"/>
          </a:p>
          <a:p>
            <a:pPr marL="285750" indent="-285750" algn="just">
              <a:buFont typeface="Wingdings" panose="05000000000000000000" pitchFamily="2" charset="2"/>
              <a:buChar char="ü"/>
            </a:pPr>
            <a:r>
              <a:rPr lang="en-GB" sz="3500" dirty="0"/>
              <a:t>Each of the above courses has its own areas of specialisation </a:t>
            </a:r>
            <a:endParaRPr lang="en-US" sz="3500" dirty="0"/>
          </a:p>
          <a:p>
            <a:pPr marL="285750" indent="-285750" algn="just">
              <a:buFont typeface="Wingdings" panose="05000000000000000000" pitchFamily="2" charset="2"/>
              <a:buChar char="ü"/>
            </a:pPr>
            <a:r>
              <a:rPr lang="en-GB" sz="3500" dirty="0"/>
              <a:t>Online or Part-time Masters or PhDs are not allowed</a:t>
            </a:r>
            <a:r>
              <a:rPr lang="en-GB" sz="3500" dirty="0" smtClean="0"/>
              <a:t>.</a:t>
            </a:r>
          </a:p>
          <a:p>
            <a:pPr algn="just"/>
            <a:r>
              <a:rPr lang="en-GB" sz="3500" dirty="0" smtClean="0"/>
              <a:t> </a:t>
            </a:r>
            <a:endParaRPr lang="en-GB" sz="3500" dirty="0"/>
          </a:p>
          <a:p>
            <a:pPr algn="just">
              <a:buFont typeface="Wingdings" panose="05000000000000000000" pitchFamily="2" charset="2"/>
              <a:buChar char="ü"/>
            </a:pPr>
            <a:r>
              <a:rPr lang="en-GB" sz="3500" b="1" dirty="0"/>
              <a:t>Choice of Universities under AST &amp; D: </a:t>
            </a:r>
          </a:p>
          <a:p>
            <a:pPr marL="514350" indent="-514350" algn="just">
              <a:buAutoNum type="romanLcPeriod"/>
            </a:pPr>
            <a:r>
              <a:rPr lang="en-GB" sz="3500" b="1" dirty="0"/>
              <a:t>Nigerian Universities</a:t>
            </a:r>
          </a:p>
          <a:p>
            <a:pPr marL="457200" indent="-457200" algn="just">
              <a:buFont typeface="Arial" panose="020B0604020202020204" pitchFamily="34" charset="0"/>
              <a:buChar char="•"/>
            </a:pPr>
            <a:r>
              <a:rPr lang="en-GB" sz="3500" dirty="0"/>
              <a:t>Must be the one with NUC approved graduate </a:t>
            </a:r>
            <a:r>
              <a:rPr lang="en-GB" sz="3500" dirty="0" smtClean="0"/>
              <a:t>courses</a:t>
            </a:r>
          </a:p>
          <a:p>
            <a:pPr marL="457200" indent="-457200" algn="just">
              <a:buFont typeface="Arial" panose="020B0604020202020204" pitchFamily="34" charset="0"/>
              <a:buChar char="•"/>
            </a:pPr>
            <a:r>
              <a:rPr lang="en-GB" sz="3500" dirty="0" smtClean="0"/>
              <a:t>In-breeding </a:t>
            </a:r>
            <a:r>
              <a:rPr lang="en-GB" sz="3500" dirty="0"/>
              <a:t>will not be supported (Studying at a university where the applicant also works)</a:t>
            </a:r>
            <a:endParaRPr lang="en-US" sz="35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13</a:t>
            </a:fld>
            <a:endParaRPr lang="en-US" sz="2400" dirty="0"/>
          </a:p>
        </p:txBody>
      </p:sp>
    </p:spTree>
    <p:extLst>
      <p:ext uri="{BB962C8B-B14F-4D97-AF65-F5344CB8AC3E}">
        <p14:creationId xmlns:p14="http://schemas.microsoft.com/office/powerpoint/2010/main" val="4089948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346588"/>
            <a:ext cx="11165983" cy="6324808"/>
          </a:xfrm>
          <a:prstGeom prst="rect">
            <a:avLst/>
          </a:prstGeom>
        </p:spPr>
        <p:txBody>
          <a:bodyPr wrap="square">
            <a:spAutoFit/>
          </a:bodyPr>
          <a:lstStyle/>
          <a:p>
            <a:pPr algn="just">
              <a:lnSpc>
                <a:spcPct val="150000"/>
              </a:lnSpc>
            </a:pPr>
            <a:r>
              <a:rPr lang="en-GB" sz="3000" dirty="0" smtClean="0"/>
              <a:t>ii. </a:t>
            </a:r>
            <a:r>
              <a:rPr lang="en-GB" sz="3000" b="1" dirty="0" smtClean="0"/>
              <a:t>Universities abroad</a:t>
            </a:r>
          </a:p>
          <a:p>
            <a:pPr marL="285750" indent="-285750" algn="just">
              <a:lnSpc>
                <a:spcPct val="150000"/>
              </a:lnSpc>
              <a:buFont typeface="Arial" panose="020B0604020202020204" pitchFamily="34" charset="0"/>
              <a:buChar char="•"/>
            </a:pPr>
            <a:r>
              <a:rPr lang="en-GB" sz="3000" dirty="0" smtClean="0"/>
              <a:t>The choice of universities abroad is no longer based on global ranking of any university (top ranking university in the world). However, the university chosen, must not be below the best ranked university in Nigeria (see </a:t>
            </a:r>
            <a:r>
              <a:rPr lang="en-GB" sz="3000" dirty="0" err="1" smtClean="0"/>
              <a:t>TETFund’s</a:t>
            </a:r>
            <a:r>
              <a:rPr lang="en-GB" sz="3000" dirty="0" smtClean="0"/>
              <a:t> letter of update dated 12</a:t>
            </a:r>
            <a:r>
              <a:rPr lang="en-GB" sz="3000" baseline="30000" dirty="0" smtClean="0"/>
              <a:t>th</a:t>
            </a:r>
            <a:r>
              <a:rPr lang="en-GB" sz="3000" dirty="0" smtClean="0"/>
              <a:t> July, 2019).</a:t>
            </a:r>
          </a:p>
          <a:p>
            <a:pPr marL="285750" indent="-285750" algn="just">
              <a:lnSpc>
                <a:spcPct val="150000"/>
              </a:lnSpc>
              <a:buFont typeface="Arial" panose="020B0604020202020204" pitchFamily="34" charset="0"/>
              <a:buChar char="•"/>
            </a:pPr>
            <a:r>
              <a:rPr lang="en-GB" sz="3000" dirty="0" smtClean="0"/>
              <a:t>Universities abroad under </a:t>
            </a:r>
            <a:r>
              <a:rPr lang="en-GB" sz="3000" dirty="0" err="1" smtClean="0"/>
              <a:t>MoU</a:t>
            </a:r>
            <a:r>
              <a:rPr lang="en-GB" sz="3000" dirty="0" smtClean="0"/>
              <a:t> with </a:t>
            </a:r>
            <a:r>
              <a:rPr lang="en-GB" sz="3000" dirty="0" err="1" smtClean="0"/>
              <a:t>TETFund</a:t>
            </a:r>
            <a:r>
              <a:rPr lang="en-GB" sz="3000" dirty="0" smtClean="0"/>
              <a:t> may also be chosen (see Morgan State University, USA, and </a:t>
            </a:r>
            <a:r>
              <a:rPr lang="en-GB" sz="3000" dirty="0" err="1" smtClean="0"/>
              <a:t>Brazillian</a:t>
            </a:r>
            <a:r>
              <a:rPr lang="en-GB" sz="3000" dirty="0" smtClean="0"/>
              <a:t> Universities). </a:t>
            </a:r>
          </a:p>
          <a:p>
            <a:pPr algn="just">
              <a:lnSpc>
                <a:spcPct val="150000"/>
              </a:lnSpc>
            </a:pPr>
            <a:endParaRPr lang="en-GB" sz="3000" dirty="0" smtClean="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14</a:t>
            </a:fld>
            <a:endParaRPr lang="en-US" sz="2800" dirty="0"/>
          </a:p>
        </p:txBody>
      </p:sp>
    </p:spTree>
    <p:extLst>
      <p:ext uri="{BB962C8B-B14F-4D97-AF65-F5344CB8AC3E}">
        <p14:creationId xmlns:p14="http://schemas.microsoft.com/office/powerpoint/2010/main" val="3815142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591" y="543802"/>
            <a:ext cx="10217239" cy="5021055"/>
          </a:xfrm>
          <a:prstGeom prst="rect">
            <a:avLst/>
          </a:prstGeom>
        </p:spPr>
        <p:txBody>
          <a:bodyPr wrap="square">
            <a:spAutoFit/>
          </a:bodyPr>
          <a:lstStyle/>
          <a:p>
            <a:pPr algn="just">
              <a:lnSpc>
                <a:spcPct val="150000"/>
              </a:lnSpc>
            </a:pPr>
            <a:r>
              <a:rPr lang="en-GB" sz="2400" b="1" dirty="0" smtClean="0"/>
              <a:t>Eligibility </a:t>
            </a:r>
          </a:p>
          <a:p>
            <a:pPr marL="285750" indent="-285750" algn="just">
              <a:lnSpc>
                <a:spcPct val="150000"/>
              </a:lnSpc>
              <a:buFont typeface="Wingdings" panose="05000000000000000000" pitchFamily="2" charset="2"/>
              <a:buChar char="Ø"/>
            </a:pPr>
            <a:r>
              <a:rPr lang="en-GB" sz="2400" dirty="0" smtClean="0"/>
              <a:t>Must be a full-time academic staff of the beneficiary institution. </a:t>
            </a:r>
          </a:p>
          <a:p>
            <a:pPr marL="285750" indent="-285750" algn="just">
              <a:lnSpc>
                <a:spcPct val="150000"/>
              </a:lnSpc>
              <a:buFont typeface="Wingdings" panose="05000000000000000000" pitchFamily="2" charset="2"/>
              <a:buChar char="Ø"/>
            </a:pPr>
            <a:r>
              <a:rPr lang="en-GB" sz="2400" dirty="0" smtClean="0"/>
              <a:t>This intervention is now available even to unconfirmed staff (as against the previous position which was restricted to only confirmed staff) (see </a:t>
            </a:r>
            <a:r>
              <a:rPr lang="en-GB" sz="2400" dirty="0" err="1" smtClean="0"/>
              <a:t>TETFund’s</a:t>
            </a:r>
            <a:r>
              <a:rPr lang="en-GB" sz="2400" dirty="0" smtClean="0"/>
              <a:t> letter of update dated 5</a:t>
            </a:r>
            <a:r>
              <a:rPr lang="en-GB" sz="2400" baseline="30000" dirty="0" smtClean="0"/>
              <a:t>th</a:t>
            </a:r>
            <a:r>
              <a:rPr lang="en-GB" sz="2400" dirty="0" smtClean="0"/>
              <a:t> December, 2019).</a:t>
            </a:r>
          </a:p>
          <a:p>
            <a:pPr marL="285750" indent="-285750" algn="just">
              <a:lnSpc>
                <a:spcPct val="150000"/>
              </a:lnSpc>
              <a:buFont typeface="Wingdings" panose="05000000000000000000" pitchFamily="2" charset="2"/>
              <a:buChar char="Ø"/>
            </a:pPr>
            <a:r>
              <a:rPr lang="en-GB" sz="2400" dirty="0" smtClean="0"/>
              <a:t>Candidate must not be applying to study for a second Masters Degree or a second Doctorate Degree</a:t>
            </a:r>
          </a:p>
          <a:p>
            <a:pPr marL="285750" indent="-285750" algn="just">
              <a:lnSpc>
                <a:spcPct val="150000"/>
              </a:lnSpc>
              <a:buFont typeface="Wingdings" panose="05000000000000000000" pitchFamily="2" charset="2"/>
              <a:buChar char="Ø"/>
            </a:pPr>
            <a:r>
              <a:rPr lang="en-GB" sz="2400" dirty="0" smtClean="0"/>
              <a:t>Be bonded by the institution</a:t>
            </a:r>
          </a:p>
          <a:p>
            <a:pPr marL="285750" indent="-285750" algn="just">
              <a:lnSpc>
                <a:spcPct val="150000"/>
              </a:lnSpc>
              <a:buFont typeface="Wingdings" panose="05000000000000000000" pitchFamily="2" charset="2"/>
              <a:buChar char="Ø"/>
            </a:pPr>
            <a:r>
              <a:rPr lang="en-GB" sz="2400" dirty="0" smtClean="0"/>
              <a:t>Must not be in receipt of any other scholarship </a:t>
            </a:r>
            <a:endParaRPr lang="en-US" sz="24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15</a:t>
            </a:fld>
            <a:endParaRPr lang="en-US" sz="2400" dirty="0"/>
          </a:p>
        </p:txBody>
      </p:sp>
    </p:spTree>
    <p:extLst>
      <p:ext uri="{BB962C8B-B14F-4D97-AF65-F5344CB8AC3E}">
        <p14:creationId xmlns:p14="http://schemas.microsoft.com/office/powerpoint/2010/main" val="1338119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30" y="187186"/>
            <a:ext cx="10921285" cy="6004080"/>
          </a:xfrm>
          <a:prstGeom prst="rect">
            <a:avLst/>
          </a:prstGeom>
        </p:spPr>
        <p:txBody>
          <a:bodyPr wrap="square">
            <a:spAutoFit/>
          </a:bodyPr>
          <a:lstStyle/>
          <a:p>
            <a:pPr algn="just">
              <a:lnSpc>
                <a:spcPct val="200000"/>
              </a:lnSpc>
            </a:pPr>
            <a:r>
              <a:rPr lang="en-GB" sz="2800" b="1" dirty="0" smtClean="0"/>
              <a:t>Period of Applications </a:t>
            </a:r>
          </a:p>
          <a:p>
            <a:pPr marL="285750" indent="-285750" algn="just">
              <a:lnSpc>
                <a:spcPct val="200000"/>
              </a:lnSpc>
              <a:buFont typeface="Wingdings" panose="05000000000000000000" pitchFamily="2" charset="2"/>
              <a:buChar char="Ø"/>
            </a:pPr>
            <a:r>
              <a:rPr lang="en-GB" sz="2800" b="1" dirty="0" smtClean="0"/>
              <a:t> </a:t>
            </a:r>
            <a:r>
              <a:rPr lang="en-GB" sz="2800" dirty="0" smtClean="0"/>
              <a:t>Applications for scholarship are now processed for approval and payments by </a:t>
            </a:r>
            <a:r>
              <a:rPr lang="en-GB" sz="2800" dirty="0" err="1" smtClean="0"/>
              <a:t>TETFund</a:t>
            </a:r>
            <a:r>
              <a:rPr lang="en-GB" sz="2800" dirty="0" smtClean="0"/>
              <a:t> en-block at two different times of the year: </a:t>
            </a:r>
          </a:p>
          <a:p>
            <a:pPr marL="285750" indent="-285750" algn="just">
              <a:lnSpc>
                <a:spcPct val="200000"/>
              </a:lnSpc>
              <a:buFont typeface="Wingdings" panose="05000000000000000000" pitchFamily="2" charset="2"/>
              <a:buChar char="§"/>
            </a:pPr>
            <a:r>
              <a:rPr lang="en-GB" sz="2800" dirty="0" smtClean="0"/>
              <a:t>May for those commencing their study programmes in December, and</a:t>
            </a:r>
          </a:p>
          <a:p>
            <a:pPr marL="285750" indent="-285750" algn="just">
              <a:lnSpc>
                <a:spcPct val="200000"/>
              </a:lnSpc>
              <a:buFont typeface="Wingdings" panose="05000000000000000000" pitchFamily="2" charset="2"/>
              <a:buChar char="§"/>
            </a:pPr>
            <a:r>
              <a:rPr lang="en-GB" sz="2800" dirty="0" smtClean="0"/>
              <a:t>October for those commencing their study programmes in January. This is with effect from 2021 (see </a:t>
            </a:r>
            <a:r>
              <a:rPr lang="en-GB" sz="2800" dirty="0" err="1" smtClean="0"/>
              <a:t>TETFund’s</a:t>
            </a:r>
            <a:r>
              <a:rPr lang="en-GB" sz="2800" dirty="0" smtClean="0"/>
              <a:t> letter of update dated 5</a:t>
            </a:r>
            <a:r>
              <a:rPr lang="en-GB" sz="2800" baseline="30000" dirty="0" smtClean="0"/>
              <a:t>th</a:t>
            </a:r>
            <a:r>
              <a:rPr lang="en-GB" sz="2800" dirty="0" smtClean="0"/>
              <a:t> December, 2019).</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16</a:t>
            </a:fld>
            <a:endParaRPr lang="en-US" sz="2800" dirty="0"/>
          </a:p>
        </p:txBody>
      </p:sp>
    </p:spTree>
    <p:extLst>
      <p:ext uri="{BB962C8B-B14F-4D97-AF65-F5344CB8AC3E}">
        <p14:creationId xmlns:p14="http://schemas.microsoft.com/office/powerpoint/2010/main" val="1730519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162" y="286842"/>
            <a:ext cx="11054367" cy="6133859"/>
          </a:xfrm>
          <a:prstGeom prst="rect">
            <a:avLst/>
          </a:prstGeom>
        </p:spPr>
        <p:txBody>
          <a:bodyPr wrap="square">
            <a:spAutoFit/>
          </a:bodyPr>
          <a:lstStyle/>
          <a:p>
            <a:pPr algn="just">
              <a:lnSpc>
                <a:spcPct val="150000"/>
              </a:lnSpc>
            </a:pPr>
            <a:r>
              <a:rPr lang="en-GB" sz="2200" b="1" dirty="0" smtClean="0"/>
              <a:t>The Process of Accessing Sponsorship </a:t>
            </a:r>
          </a:p>
          <a:p>
            <a:pPr marL="342900" indent="-342900" algn="just">
              <a:lnSpc>
                <a:spcPct val="150000"/>
              </a:lnSpc>
              <a:buFont typeface="Wingdings" panose="05000000000000000000" pitchFamily="2" charset="2"/>
              <a:buChar char="Ø"/>
            </a:pPr>
            <a:r>
              <a:rPr lang="en-GB" sz="2200" dirty="0" smtClean="0"/>
              <a:t>Fully completed application forms are submitted by academic staff on the prescribed </a:t>
            </a:r>
            <a:r>
              <a:rPr lang="en-GB" sz="2200" dirty="0" err="1" smtClean="0"/>
              <a:t>TETFund’s</a:t>
            </a:r>
            <a:r>
              <a:rPr lang="en-GB" sz="2200" dirty="0" smtClean="0"/>
              <a:t> application form for AST&amp;D to Centre for Research Management for consideration and recommendation by the Research Development and Training Committee. </a:t>
            </a:r>
          </a:p>
          <a:p>
            <a:pPr marL="285750" indent="-285750" algn="just">
              <a:lnSpc>
                <a:spcPct val="150000"/>
              </a:lnSpc>
              <a:buFont typeface="Wingdings" panose="05000000000000000000" pitchFamily="2" charset="2"/>
              <a:buChar char="Ø"/>
            </a:pPr>
            <a:r>
              <a:rPr lang="en-GB" sz="2200" dirty="0" smtClean="0"/>
              <a:t>Thereafter, recommended applications are processed electronically by Centre for Research Management, and submitted to </a:t>
            </a:r>
            <a:r>
              <a:rPr lang="en-GB" sz="2200" dirty="0" err="1" smtClean="0"/>
              <a:t>TETFund</a:t>
            </a:r>
            <a:r>
              <a:rPr lang="en-GB" sz="2200" dirty="0" smtClean="0"/>
              <a:t> for consideration and approval.</a:t>
            </a:r>
          </a:p>
          <a:p>
            <a:pPr marL="285750" indent="-285750" algn="just">
              <a:lnSpc>
                <a:spcPct val="150000"/>
              </a:lnSpc>
              <a:buFont typeface="Wingdings" panose="05000000000000000000" pitchFamily="2" charset="2"/>
              <a:buChar char="Ø"/>
            </a:pPr>
            <a:r>
              <a:rPr lang="en-GB" sz="2200" dirty="0" smtClean="0"/>
              <a:t>Payment to scholars must be done in tranches. Masters for one year, payment is once. Masters for two years, payment is twice. For PhD, payment must be made annually (see </a:t>
            </a:r>
            <a:r>
              <a:rPr lang="en-GB" sz="2200" dirty="0" err="1" smtClean="0"/>
              <a:t>TETFund’s</a:t>
            </a:r>
            <a:r>
              <a:rPr lang="en-GB" sz="2200" dirty="0" smtClean="0"/>
              <a:t> letter of update dated 5</a:t>
            </a:r>
            <a:r>
              <a:rPr lang="en-GB" sz="2200" baseline="30000" dirty="0" smtClean="0"/>
              <a:t>th</a:t>
            </a:r>
            <a:r>
              <a:rPr lang="en-GB" sz="2200" dirty="0" smtClean="0"/>
              <a:t> June 2020).</a:t>
            </a:r>
          </a:p>
          <a:p>
            <a:pPr marL="285750" indent="-285750" algn="just">
              <a:lnSpc>
                <a:spcPct val="150000"/>
              </a:lnSpc>
              <a:buFont typeface="Wingdings" panose="05000000000000000000" pitchFamily="2" charset="2"/>
              <a:buChar char="Ø"/>
            </a:pPr>
            <a:r>
              <a:rPr lang="en-GB" sz="2200" dirty="0" smtClean="0"/>
              <a:t>Tuition fee is now paid by </a:t>
            </a:r>
            <a:r>
              <a:rPr lang="en-GB" sz="2200" dirty="0" err="1" smtClean="0"/>
              <a:t>TETFund</a:t>
            </a:r>
            <a:r>
              <a:rPr lang="en-GB" sz="2200" dirty="0" smtClean="0"/>
              <a:t> directly to institution of study, while living expenses are paid to the scholar through the beneficiary institution in tranches (annually). </a:t>
            </a:r>
          </a:p>
          <a:p>
            <a:pPr marL="285750" indent="-285750" algn="just">
              <a:lnSpc>
                <a:spcPct val="150000"/>
              </a:lnSpc>
              <a:buFont typeface="Wingdings" panose="05000000000000000000" pitchFamily="2" charset="2"/>
              <a:buChar char="Ø"/>
            </a:pPr>
            <a:r>
              <a:rPr lang="en-GB" sz="2200" dirty="0" smtClean="0"/>
              <a:t>Sponsorship for PhD courses by the Fund is now for a duration of four years.</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17</a:t>
            </a:fld>
            <a:endParaRPr lang="en-US" sz="2400" dirty="0"/>
          </a:p>
        </p:txBody>
      </p:sp>
    </p:spTree>
    <p:extLst>
      <p:ext uri="{BB962C8B-B14F-4D97-AF65-F5344CB8AC3E}">
        <p14:creationId xmlns:p14="http://schemas.microsoft.com/office/powerpoint/2010/main" val="666496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247"/>
          </a:xfrm>
        </p:spPr>
        <p:txBody>
          <a:bodyPr>
            <a:normAutofit/>
          </a:bodyPr>
          <a:lstStyle/>
          <a:p>
            <a:r>
              <a:rPr lang="en-GB" sz="2400" b="1" dirty="0" smtClean="0"/>
              <a:t>b. </a:t>
            </a:r>
            <a:r>
              <a:rPr lang="en-GB" sz="4000" b="1" dirty="0" smtClean="0"/>
              <a:t>Bench Work </a:t>
            </a:r>
            <a:endParaRPr lang="en-US" sz="4000" b="1" dirty="0"/>
          </a:p>
        </p:txBody>
      </p:sp>
      <p:sp>
        <p:nvSpPr>
          <p:cNvPr id="3" name="Content Placeholder 2"/>
          <p:cNvSpPr>
            <a:spLocks noGrp="1"/>
          </p:cNvSpPr>
          <p:nvPr>
            <p:ph idx="1"/>
          </p:nvPr>
        </p:nvSpPr>
        <p:spPr>
          <a:xfrm>
            <a:off x="716924" y="1236372"/>
            <a:ext cx="10515600" cy="5009882"/>
          </a:xfrm>
        </p:spPr>
        <p:txBody>
          <a:bodyPr/>
          <a:lstStyle/>
          <a:p>
            <a:pPr>
              <a:buFont typeface="Wingdings" panose="05000000000000000000" pitchFamily="2" charset="2"/>
              <a:buChar char="Ø"/>
            </a:pPr>
            <a:r>
              <a:rPr lang="en-GB" dirty="0" smtClean="0"/>
              <a:t> This is available for students doing PhD programmes locally to travel abroad and undertake bench work for a period of not less than three months, but not exceeding twelve months. </a:t>
            </a:r>
          </a:p>
          <a:p>
            <a:pPr algn="just">
              <a:buFont typeface="Wingdings" panose="05000000000000000000" pitchFamily="2" charset="2"/>
              <a:buChar char="Ø"/>
            </a:pPr>
            <a:r>
              <a:rPr lang="en-GB" dirty="0" smtClean="0"/>
              <a:t>This was formerly restricted to only scholars being sponsored by </a:t>
            </a:r>
            <a:r>
              <a:rPr lang="en-GB" dirty="0" err="1" smtClean="0"/>
              <a:t>TETFund</a:t>
            </a:r>
            <a:r>
              <a:rPr lang="en-GB" dirty="0" smtClean="0"/>
              <a:t>. Now, it is extended to scholars undergoing PhDs locally who are not being sponsored by </a:t>
            </a:r>
            <a:r>
              <a:rPr lang="en-GB" dirty="0" err="1" smtClean="0"/>
              <a:t>TETFund</a:t>
            </a:r>
            <a:r>
              <a:rPr lang="en-GB" dirty="0" smtClean="0"/>
              <a:t> (see </a:t>
            </a:r>
            <a:r>
              <a:rPr lang="en-GB" dirty="0" err="1" smtClean="0"/>
              <a:t>TETFund’s</a:t>
            </a:r>
            <a:r>
              <a:rPr lang="en-GB" dirty="0" smtClean="0"/>
              <a:t> letter of update dated 5</a:t>
            </a:r>
            <a:r>
              <a:rPr lang="en-GB" baseline="30000" dirty="0" smtClean="0"/>
              <a:t>th</a:t>
            </a:r>
            <a:r>
              <a:rPr lang="en-GB" dirty="0" smtClean="0"/>
              <a:t> December, 2019). </a:t>
            </a:r>
          </a:p>
          <a:p>
            <a:pPr marL="0" indent="0" algn="just">
              <a:buNone/>
            </a:pPr>
            <a:r>
              <a:rPr lang="en-GB" b="1" dirty="0" smtClean="0"/>
              <a:t>The Process</a:t>
            </a:r>
          </a:p>
          <a:p>
            <a:pPr algn="just">
              <a:buFont typeface="Wingdings" panose="05000000000000000000" pitchFamily="2" charset="2"/>
              <a:buChar char="§"/>
            </a:pPr>
            <a:r>
              <a:rPr lang="en-GB" dirty="0" smtClean="0"/>
              <a:t>The process of applying is similar to that of Masters/PhDs. </a:t>
            </a:r>
            <a:endParaRPr lang="en-US"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18</a:t>
            </a:fld>
            <a:endParaRPr lang="en-US" sz="2800" dirty="0"/>
          </a:p>
        </p:txBody>
      </p:sp>
    </p:spTree>
    <p:extLst>
      <p:ext uri="{BB962C8B-B14F-4D97-AF65-F5344CB8AC3E}">
        <p14:creationId xmlns:p14="http://schemas.microsoft.com/office/powerpoint/2010/main" val="2857595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57" y="120426"/>
            <a:ext cx="10515600" cy="987157"/>
          </a:xfrm>
        </p:spPr>
        <p:txBody>
          <a:bodyPr>
            <a:normAutofit/>
          </a:bodyPr>
          <a:lstStyle/>
          <a:p>
            <a:r>
              <a:rPr lang="en-GB" sz="2400" b="1" dirty="0" smtClean="0"/>
              <a:t>c. </a:t>
            </a:r>
            <a:r>
              <a:rPr lang="en-GB" b="1" dirty="0" smtClean="0"/>
              <a:t>Post Doctoral Fellowship </a:t>
            </a:r>
            <a:endParaRPr lang="en-US" b="1" dirty="0"/>
          </a:p>
        </p:txBody>
      </p:sp>
      <p:sp>
        <p:nvSpPr>
          <p:cNvPr id="3" name="Content Placeholder 2"/>
          <p:cNvSpPr>
            <a:spLocks noGrp="1"/>
          </p:cNvSpPr>
          <p:nvPr>
            <p:ph idx="1"/>
          </p:nvPr>
        </p:nvSpPr>
        <p:spPr>
          <a:xfrm>
            <a:off x="554257" y="1107582"/>
            <a:ext cx="11099443" cy="4971245"/>
          </a:xfrm>
        </p:spPr>
        <p:txBody>
          <a:bodyPr>
            <a:normAutofit lnSpcReduction="10000"/>
          </a:bodyPr>
          <a:lstStyle/>
          <a:p>
            <a:pPr marL="0" indent="0" algn="just">
              <a:buNone/>
            </a:pPr>
            <a:r>
              <a:rPr lang="en-GB" dirty="0" smtClean="0"/>
              <a:t>This was introduced by </a:t>
            </a:r>
            <a:r>
              <a:rPr lang="en-GB" dirty="0" err="1" smtClean="0"/>
              <a:t>TETFund</a:t>
            </a:r>
            <a:r>
              <a:rPr lang="en-GB" dirty="0" smtClean="0"/>
              <a:t> in 2019 through its letter of update dated 12</a:t>
            </a:r>
            <a:r>
              <a:rPr lang="en-GB" baseline="30000" dirty="0" smtClean="0"/>
              <a:t>th</a:t>
            </a:r>
            <a:r>
              <a:rPr lang="en-GB" dirty="0" smtClean="0"/>
              <a:t> July, 2019. </a:t>
            </a:r>
          </a:p>
          <a:p>
            <a:pPr marL="0" indent="0" algn="just">
              <a:buNone/>
            </a:pPr>
            <a:r>
              <a:rPr lang="en-GB" b="1" dirty="0" smtClean="0"/>
              <a:t>Objectives</a:t>
            </a:r>
          </a:p>
          <a:p>
            <a:pPr algn="just">
              <a:buFont typeface="Wingdings" panose="05000000000000000000" pitchFamily="2" charset="2"/>
              <a:buChar char="§"/>
            </a:pPr>
            <a:r>
              <a:rPr lang="en-GB" dirty="0" smtClean="0"/>
              <a:t> Acquisition of additional research experience especially for young PhD holders with a view to deepening their research skills and preparing them for leadership in their respective academic fields.</a:t>
            </a:r>
          </a:p>
          <a:p>
            <a:pPr algn="just">
              <a:buFont typeface="Wingdings" panose="05000000000000000000" pitchFamily="2" charset="2"/>
              <a:buChar char="§"/>
            </a:pPr>
            <a:r>
              <a:rPr lang="en-GB" dirty="0" smtClean="0"/>
              <a:t>Build relationships between researchers from different institutions across the world, which increases chances for real collaboration and partnerships.</a:t>
            </a:r>
          </a:p>
          <a:p>
            <a:pPr algn="just">
              <a:buFont typeface="Wingdings" panose="05000000000000000000" pitchFamily="2" charset="2"/>
              <a:buChar char="§"/>
            </a:pPr>
            <a:r>
              <a:rPr lang="en-GB" dirty="0"/>
              <a:t> </a:t>
            </a:r>
            <a:r>
              <a:rPr lang="en-GB" dirty="0" smtClean="0"/>
              <a:t>enhance the ability of young PhD holders to conduct independent research which helps to obtain research-intensive employment in the academia, industry and government.</a:t>
            </a:r>
            <a:endParaRPr lang="en-US"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19</a:t>
            </a:fld>
            <a:endParaRPr lang="en-US" sz="2800" dirty="0"/>
          </a:p>
        </p:txBody>
      </p:sp>
    </p:spTree>
    <p:extLst>
      <p:ext uri="{BB962C8B-B14F-4D97-AF65-F5344CB8AC3E}">
        <p14:creationId xmlns:p14="http://schemas.microsoft.com/office/powerpoint/2010/main" val="1285557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1. INTRODUCTION</a:t>
            </a:r>
            <a:endParaRPr lang="en-US" b="1" dirty="0"/>
          </a:p>
        </p:txBody>
      </p:sp>
      <p:sp>
        <p:nvSpPr>
          <p:cNvPr id="3" name="Content Placeholder 2"/>
          <p:cNvSpPr>
            <a:spLocks noGrp="1"/>
          </p:cNvSpPr>
          <p:nvPr>
            <p:ph idx="1"/>
          </p:nvPr>
        </p:nvSpPr>
        <p:spPr/>
        <p:txBody>
          <a:bodyPr>
            <a:normAutofit lnSpcReduction="10000"/>
          </a:bodyPr>
          <a:lstStyle/>
          <a:p>
            <a:pPr algn="just">
              <a:lnSpc>
                <a:spcPct val="200000"/>
              </a:lnSpc>
            </a:pPr>
            <a:r>
              <a:rPr lang="en-GB" dirty="0" smtClean="0"/>
              <a:t>Let me first of all express my deep sense of appreciation to the organisers of this workshop for finding me worthy to speak on the above mentioned topic. The importance of the workshop theme: ‘’Strategies for Reinvigorating Academic and Administrative Excellence in Benue State University’’ cannot be overemphasised.</a:t>
            </a:r>
            <a:endParaRPr lang="en-US"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400" smtClean="0"/>
              <a:t>2</a:t>
            </a:fld>
            <a:endParaRPr lang="en-US" sz="2400" dirty="0"/>
          </a:p>
        </p:txBody>
      </p:sp>
    </p:spTree>
    <p:extLst>
      <p:ext uri="{BB962C8B-B14F-4D97-AF65-F5344CB8AC3E}">
        <p14:creationId xmlns:p14="http://schemas.microsoft.com/office/powerpoint/2010/main" val="360566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7005"/>
          </a:xfrm>
        </p:spPr>
        <p:txBody>
          <a:bodyPr>
            <a:normAutofit/>
          </a:bodyPr>
          <a:lstStyle/>
          <a:p>
            <a:r>
              <a:rPr lang="en-GB" sz="3600" b="1" dirty="0" smtClean="0"/>
              <a:t>Choice of universities for Post Doctoral Fellowship </a:t>
            </a:r>
            <a:endParaRPr lang="en-US" sz="3600" b="1" dirty="0"/>
          </a:p>
        </p:txBody>
      </p:sp>
      <p:sp>
        <p:nvSpPr>
          <p:cNvPr id="3" name="Content Placeholder 2"/>
          <p:cNvSpPr>
            <a:spLocks noGrp="1"/>
          </p:cNvSpPr>
          <p:nvPr>
            <p:ph idx="1"/>
          </p:nvPr>
        </p:nvSpPr>
        <p:spPr>
          <a:xfrm>
            <a:off x="709411" y="1262130"/>
            <a:ext cx="10515600" cy="4881093"/>
          </a:xfrm>
        </p:spPr>
        <p:txBody>
          <a:bodyPr>
            <a:noAutofit/>
          </a:bodyPr>
          <a:lstStyle/>
          <a:p>
            <a:pPr algn="just">
              <a:lnSpc>
                <a:spcPct val="100000"/>
              </a:lnSpc>
            </a:pPr>
            <a:r>
              <a:rPr lang="en-GB" dirty="0" smtClean="0"/>
              <a:t>Applicant must visit a foreign institution’s website and check that he/she is eligible to apply.</a:t>
            </a:r>
          </a:p>
          <a:p>
            <a:pPr algn="just">
              <a:lnSpc>
                <a:spcPct val="100000"/>
              </a:lnSpc>
            </a:pPr>
            <a:r>
              <a:rPr lang="en-GB" dirty="0" smtClean="0"/>
              <a:t>May be undertaken in foreign universities with </a:t>
            </a:r>
            <a:r>
              <a:rPr lang="en-GB" dirty="0" err="1" smtClean="0"/>
              <a:t>MoU</a:t>
            </a:r>
            <a:r>
              <a:rPr lang="en-GB" dirty="0" smtClean="0"/>
              <a:t> with </a:t>
            </a:r>
            <a:r>
              <a:rPr lang="en-GB" dirty="0" err="1" smtClean="0"/>
              <a:t>TETFund</a:t>
            </a:r>
            <a:r>
              <a:rPr lang="en-GB" dirty="0" smtClean="0"/>
              <a:t>. Example, Morgan State University, USA.</a:t>
            </a:r>
          </a:p>
          <a:p>
            <a:pPr marL="0" indent="0" algn="just">
              <a:lnSpc>
                <a:spcPct val="100000"/>
              </a:lnSpc>
              <a:buNone/>
            </a:pPr>
            <a:r>
              <a:rPr lang="en-GB" b="1" dirty="0" smtClean="0"/>
              <a:t>Eligibility </a:t>
            </a:r>
          </a:p>
          <a:p>
            <a:pPr algn="just">
              <a:lnSpc>
                <a:spcPct val="100000"/>
              </a:lnSpc>
            </a:pPr>
            <a:r>
              <a:rPr lang="en-GB" dirty="0" smtClean="0"/>
              <a:t>Applicant must be a full-time Nigerian academic staff working at, and nominated by a beneficiary institution.</a:t>
            </a:r>
          </a:p>
          <a:p>
            <a:pPr algn="just">
              <a:lnSpc>
                <a:spcPct val="100000"/>
              </a:lnSpc>
            </a:pPr>
            <a:r>
              <a:rPr lang="en-GB" dirty="0" smtClean="0"/>
              <a:t>Must have completed his/her PhD within the last five (5) years (scholars who underwent studies locally are encouraged to participate). </a:t>
            </a:r>
            <a:endParaRPr lang="en-US"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20</a:t>
            </a:fld>
            <a:endParaRPr lang="en-US" sz="2800" dirty="0"/>
          </a:p>
        </p:txBody>
      </p:sp>
    </p:spTree>
    <p:extLst>
      <p:ext uri="{BB962C8B-B14F-4D97-AF65-F5344CB8AC3E}">
        <p14:creationId xmlns:p14="http://schemas.microsoft.com/office/powerpoint/2010/main" val="719911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15" y="139349"/>
            <a:ext cx="10861182" cy="6370975"/>
          </a:xfrm>
          <a:prstGeom prst="rect">
            <a:avLst/>
          </a:prstGeom>
        </p:spPr>
        <p:txBody>
          <a:bodyPr wrap="square">
            <a:spAutoFit/>
          </a:bodyPr>
          <a:lstStyle/>
          <a:p>
            <a:pPr marL="285750" indent="-285750" algn="just">
              <a:lnSpc>
                <a:spcPct val="170000"/>
              </a:lnSpc>
              <a:buFont typeface="Arial" panose="020B0604020202020204" pitchFamily="34" charset="0"/>
              <a:buChar char="•"/>
            </a:pPr>
            <a:r>
              <a:rPr lang="en-GB" sz="2400" dirty="0" smtClean="0"/>
              <a:t>Initially, it was granted to scholars in humanities and social sciences, but now, it appears to be restricted only to the streamlined courses. </a:t>
            </a:r>
          </a:p>
          <a:p>
            <a:pPr marL="285750" indent="-285750" algn="just">
              <a:lnSpc>
                <a:spcPct val="170000"/>
              </a:lnSpc>
              <a:buFont typeface="Arial" panose="020B0604020202020204" pitchFamily="34" charset="0"/>
              <a:buChar char="•"/>
            </a:pPr>
            <a:r>
              <a:rPr lang="en-GB" sz="2400" dirty="0" smtClean="0"/>
              <a:t>Should not be for a period of more than one year</a:t>
            </a:r>
          </a:p>
          <a:p>
            <a:pPr algn="just">
              <a:lnSpc>
                <a:spcPct val="170000"/>
              </a:lnSpc>
            </a:pPr>
            <a:r>
              <a:rPr lang="en-GB" sz="2400" b="1" dirty="0" smtClean="0"/>
              <a:t>The Process</a:t>
            </a:r>
            <a:endParaRPr lang="en-GB" sz="2400" b="1" dirty="0"/>
          </a:p>
          <a:p>
            <a:pPr marL="285750" indent="-285750" algn="just">
              <a:lnSpc>
                <a:spcPct val="170000"/>
              </a:lnSpc>
              <a:buFont typeface="Arial" panose="020B0604020202020204" pitchFamily="34" charset="0"/>
              <a:buChar char="•"/>
            </a:pPr>
            <a:r>
              <a:rPr lang="en-GB" sz="2400" dirty="0" smtClean="0"/>
              <a:t> Initially, it was through nominations by beneficiary institutions. Now, the staff can individually apply by satisfying the following requirements: </a:t>
            </a:r>
          </a:p>
          <a:p>
            <a:pPr marL="342900" indent="-342900" algn="just">
              <a:lnSpc>
                <a:spcPct val="170000"/>
              </a:lnSpc>
              <a:buFont typeface="Wingdings" panose="05000000000000000000" pitchFamily="2" charset="2"/>
              <a:buChar char="ü"/>
            </a:pPr>
            <a:r>
              <a:rPr lang="en-GB" sz="2400" dirty="0" smtClean="0"/>
              <a:t>The staff must identify a mentor at his/her institution of choice, and discuss with him/her before applying.</a:t>
            </a:r>
          </a:p>
          <a:p>
            <a:pPr marL="342900" indent="-342900" algn="just">
              <a:lnSpc>
                <a:spcPct val="170000"/>
              </a:lnSpc>
              <a:buFont typeface="Wingdings" panose="05000000000000000000" pitchFamily="2" charset="2"/>
              <a:buChar char="ü"/>
            </a:pPr>
            <a:r>
              <a:rPr lang="en-GB" sz="2400" dirty="0" smtClean="0"/>
              <a:t>Prepare a short proposal that includes: </a:t>
            </a:r>
          </a:p>
          <a:p>
            <a:pPr marL="342900" indent="-342900" algn="just">
              <a:lnSpc>
                <a:spcPct val="170000"/>
              </a:lnSpc>
              <a:buFont typeface="Courier New" panose="02070309020205020404" pitchFamily="49" charset="0"/>
              <a:buChar char="o"/>
            </a:pPr>
            <a:r>
              <a:rPr lang="en-GB" sz="2400" dirty="0" smtClean="0"/>
              <a:t>An outline of his/her proposed research, including methodology and time table. </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21</a:t>
            </a:fld>
            <a:endParaRPr lang="en-US" sz="2800" dirty="0"/>
          </a:p>
        </p:txBody>
      </p:sp>
    </p:spTree>
    <p:extLst>
      <p:ext uri="{BB962C8B-B14F-4D97-AF65-F5344CB8AC3E}">
        <p14:creationId xmlns:p14="http://schemas.microsoft.com/office/powerpoint/2010/main" val="1461457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580" y="246009"/>
            <a:ext cx="10560676" cy="6449458"/>
          </a:xfrm>
          <a:prstGeom prst="rect">
            <a:avLst/>
          </a:prstGeom>
        </p:spPr>
        <p:txBody>
          <a:bodyPr wrap="square">
            <a:spAutoFit/>
          </a:bodyPr>
          <a:lstStyle/>
          <a:p>
            <a:pPr marL="342900" indent="-342900" algn="just">
              <a:lnSpc>
                <a:spcPct val="170000"/>
              </a:lnSpc>
              <a:buFont typeface="Courier New" panose="02070309020205020404" pitchFamily="49" charset="0"/>
              <a:buChar char="o"/>
            </a:pPr>
            <a:r>
              <a:rPr lang="en-GB" sz="2700" dirty="0" smtClean="0"/>
              <a:t>Planned outputs</a:t>
            </a:r>
          </a:p>
          <a:p>
            <a:pPr marL="342900" indent="-342900" algn="just">
              <a:lnSpc>
                <a:spcPct val="170000"/>
              </a:lnSpc>
              <a:buFont typeface="Courier New" panose="02070309020205020404" pitchFamily="49" charset="0"/>
              <a:buChar char="o"/>
            </a:pPr>
            <a:r>
              <a:rPr lang="en-GB" sz="2700" dirty="0" smtClean="0"/>
              <a:t>Dissemination plans </a:t>
            </a:r>
          </a:p>
          <a:p>
            <a:pPr marL="342900" indent="-342900" algn="just">
              <a:lnSpc>
                <a:spcPct val="170000"/>
              </a:lnSpc>
              <a:buFont typeface="Courier New" panose="02070309020205020404" pitchFamily="49" charset="0"/>
              <a:buChar char="o"/>
            </a:pPr>
            <a:r>
              <a:rPr lang="en-GB" sz="2700" dirty="0" smtClean="0"/>
              <a:t>Why he/she selected the institution as host institution</a:t>
            </a:r>
          </a:p>
          <a:p>
            <a:pPr marL="342900" indent="-342900" algn="just">
              <a:lnSpc>
                <a:spcPct val="170000"/>
              </a:lnSpc>
              <a:buFont typeface="Courier New" panose="02070309020205020404" pitchFamily="49" charset="0"/>
              <a:buChar char="o"/>
            </a:pPr>
            <a:r>
              <a:rPr lang="en-GB" sz="2700" dirty="0" smtClean="0"/>
              <a:t>Brief on possible mentor. </a:t>
            </a:r>
          </a:p>
          <a:p>
            <a:pPr marL="285750" indent="-285750" algn="just">
              <a:lnSpc>
                <a:spcPct val="170000"/>
              </a:lnSpc>
              <a:buFont typeface="Wingdings" panose="05000000000000000000" pitchFamily="2" charset="2"/>
              <a:buChar char="ü"/>
            </a:pPr>
            <a:r>
              <a:rPr lang="en-GB" sz="2700" dirty="0" smtClean="0"/>
              <a:t>Prepare a summary CV that includes: </a:t>
            </a:r>
          </a:p>
          <a:p>
            <a:pPr marL="285750" indent="-285750" algn="just">
              <a:lnSpc>
                <a:spcPct val="170000"/>
              </a:lnSpc>
              <a:buFont typeface="Courier New" panose="02070309020205020404" pitchFamily="49" charset="0"/>
              <a:buChar char="o"/>
            </a:pPr>
            <a:r>
              <a:rPr lang="en-GB" sz="2700" dirty="0" smtClean="0"/>
              <a:t>Publications to date along with academic history.</a:t>
            </a:r>
          </a:p>
          <a:p>
            <a:pPr marL="285750" indent="-285750" algn="just">
              <a:lnSpc>
                <a:spcPct val="170000"/>
              </a:lnSpc>
              <a:buFont typeface="Courier New" panose="02070309020205020404" pitchFamily="49" charset="0"/>
              <a:buChar char="o"/>
            </a:pPr>
            <a:r>
              <a:rPr lang="en-GB" sz="2700" dirty="0" smtClean="0"/>
              <a:t>The Date PhD was awarded.</a:t>
            </a:r>
          </a:p>
          <a:p>
            <a:pPr marL="285750" indent="-285750" algn="just">
              <a:lnSpc>
                <a:spcPct val="170000"/>
              </a:lnSpc>
              <a:buFont typeface="Courier New" panose="02070309020205020404" pitchFamily="49" charset="0"/>
              <a:buChar char="o"/>
            </a:pPr>
            <a:r>
              <a:rPr lang="en-GB" sz="2700" dirty="0" smtClean="0"/>
              <a:t>Current employment status, etc. </a:t>
            </a:r>
          </a:p>
          <a:p>
            <a:pPr algn="just">
              <a:lnSpc>
                <a:spcPct val="170000"/>
              </a:lnSpc>
            </a:pPr>
            <a:endParaRPr lang="en-US" sz="27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22</a:t>
            </a:fld>
            <a:endParaRPr lang="en-US" sz="2800" dirty="0"/>
          </a:p>
        </p:txBody>
      </p:sp>
    </p:spTree>
    <p:extLst>
      <p:ext uri="{BB962C8B-B14F-4D97-AF65-F5344CB8AC3E}">
        <p14:creationId xmlns:p14="http://schemas.microsoft.com/office/powerpoint/2010/main" val="3280036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4" y="323283"/>
            <a:ext cx="10522039" cy="5743111"/>
          </a:xfrm>
          <a:prstGeom prst="rect">
            <a:avLst/>
          </a:prstGeom>
        </p:spPr>
        <p:txBody>
          <a:bodyPr wrap="square">
            <a:spAutoFit/>
          </a:bodyPr>
          <a:lstStyle/>
          <a:p>
            <a:pPr algn="just">
              <a:lnSpc>
                <a:spcPct val="170000"/>
              </a:lnSpc>
            </a:pPr>
            <a:r>
              <a:rPr lang="en-GB" sz="2400" b="1" dirty="0" smtClean="0"/>
              <a:t>Approval Limit in Terms of Grants</a:t>
            </a:r>
          </a:p>
          <a:p>
            <a:pPr algn="just">
              <a:lnSpc>
                <a:spcPct val="170000"/>
              </a:lnSpc>
            </a:pPr>
            <a:r>
              <a:rPr lang="en-GB" sz="2400" dirty="0" err="1" smtClean="0"/>
              <a:t>TETFund</a:t>
            </a:r>
            <a:r>
              <a:rPr lang="en-GB" sz="2400" dirty="0" smtClean="0"/>
              <a:t> has a ceiling in terms of grants for Post Doctoral Fellowship. Scholars should therefore be prepared to either accept of reject the offer. </a:t>
            </a:r>
            <a:r>
              <a:rPr lang="en-GB" sz="2400" dirty="0" err="1" smtClean="0"/>
              <a:t>TETFund</a:t>
            </a:r>
            <a:r>
              <a:rPr lang="en-GB" sz="2400" dirty="0" smtClean="0"/>
              <a:t> does not entertain any request for variation.</a:t>
            </a:r>
          </a:p>
          <a:p>
            <a:pPr algn="just">
              <a:lnSpc>
                <a:spcPct val="170000"/>
              </a:lnSpc>
            </a:pPr>
            <a:r>
              <a:rPr lang="en-GB" sz="2400" b="1" dirty="0" smtClean="0"/>
              <a:t>OTHER CONTENT-BASED INTERVENTIONS</a:t>
            </a:r>
          </a:p>
          <a:p>
            <a:pPr algn="just">
              <a:lnSpc>
                <a:spcPct val="170000"/>
              </a:lnSpc>
            </a:pPr>
            <a:r>
              <a:rPr lang="en-GB" sz="2400" b="1" dirty="0" smtClean="0"/>
              <a:t>ii. CONFERENCE ATTENDANCE (CA)</a:t>
            </a:r>
          </a:p>
          <a:p>
            <a:pPr algn="just">
              <a:lnSpc>
                <a:spcPct val="170000"/>
              </a:lnSpc>
            </a:pPr>
            <a:r>
              <a:rPr lang="en-GB" sz="2400" dirty="0" smtClean="0"/>
              <a:t>This was introduced in 2010 by </a:t>
            </a:r>
            <a:r>
              <a:rPr lang="en-GB" sz="2400" dirty="0" err="1" smtClean="0"/>
              <a:t>TETFund</a:t>
            </a:r>
            <a:r>
              <a:rPr lang="en-GB" sz="2400" dirty="0" smtClean="0"/>
              <a:t>. The Conference Attendance Intervention Programme affords staff of Nigerian public tertiary institutions opportunity to attend professional, local, and international conferences. </a:t>
            </a:r>
            <a:endParaRPr lang="en-US" sz="24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23</a:t>
            </a:fld>
            <a:endParaRPr lang="en-US" sz="2800" dirty="0"/>
          </a:p>
        </p:txBody>
      </p:sp>
    </p:spTree>
    <p:extLst>
      <p:ext uri="{BB962C8B-B14F-4D97-AF65-F5344CB8AC3E}">
        <p14:creationId xmlns:p14="http://schemas.microsoft.com/office/powerpoint/2010/main" val="3096812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40" y="139349"/>
            <a:ext cx="10745273" cy="6370975"/>
          </a:xfrm>
          <a:prstGeom prst="rect">
            <a:avLst/>
          </a:prstGeom>
        </p:spPr>
        <p:txBody>
          <a:bodyPr wrap="square">
            <a:spAutoFit/>
          </a:bodyPr>
          <a:lstStyle/>
          <a:p>
            <a:pPr algn="just">
              <a:lnSpc>
                <a:spcPct val="170000"/>
              </a:lnSpc>
            </a:pPr>
            <a:r>
              <a:rPr lang="en-GB" sz="2400" dirty="0" smtClean="0"/>
              <a:t>The intervention is available to both teaching and non-teaching staff in the ratio of 60% to 40% respectively for the funds allocated for the intervention. </a:t>
            </a:r>
          </a:p>
          <a:p>
            <a:pPr algn="just">
              <a:lnSpc>
                <a:spcPct val="170000"/>
              </a:lnSpc>
            </a:pPr>
            <a:r>
              <a:rPr lang="en-GB" sz="2400" b="1" dirty="0" smtClean="0"/>
              <a:t>Types of Conference that Qualify for Intervention (for Academic Staff)</a:t>
            </a:r>
          </a:p>
          <a:p>
            <a:pPr marL="342900" indent="-342900" algn="just">
              <a:lnSpc>
                <a:spcPct val="170000"/>
              </a:lnSpc>
              <a:buFont typeface="Wingdings" panose="05000000000000000000" pitchFamily="2" charset="2"/>
              <a:buChar char="§"/>
            </a:pPr>
            <a:r>
              <a:rPr lang="en-GB" sz="2400" dirty="0" smtClean="0"/>
              <a:t>Must be an academic conference.</a:t>
            </a:r>
          </a:p>
          <a:p>
            <a:pPr marL="342900" indent="-342900" algn="just">
              <a:lnSpc>
                <a:spcPct val="170000"/>
              </a:lnSpc>
              <a:buFont typeface="Wingdings" panose="05000000000000000000" pitchFamily="2" charset="2"/>
              <a:buChar char="§"/>
            </a:pPr>
            <a:r>
              <a:rPr lang="en-GB" sz="2400" dirty="0" smtClean="0"/>
              <a:t>Organised by: </a:t>
            </a:r>
          </a:p>
          <a:p>
            <a:pPr marL="342900" indent="-342900" algn="just">
              <a:lnSpc>
                <a:spcPct val="170000"/>
              </a:lnSpc>
              <a:buFont typeface="Wingdings" panose="05000000000000000000" pitchFamily="2" charset="2"/>
              <a:buChar char="ü"/>
            </a:pPr>
            <a:r>
              <a:rPr lang="en-GB" sz="2400" dirty="0" smtClean="0"/>
              <a:t>Academic Institutions</a:t>
            </a:r>
          </a:p>
          <a:p>
            <a:pPr marL="342900" indent="-342900" algn="just">
              <a:lnSpc>
                <a:spcPct val="170000"/>
              </a:lnSpc>
              <a:buFont typeface="Wingdings" panose="05000000000000000000" pitchFamily="2" charset="2"/>
              <a:buChar char="ü"/>
            </a:pPr>
            <a:r>
              <a:rPr lang="en-GB" sz="2400" dirty="0" smtClean="0"/>
              <a:t>Learned societies (International, Regional, or National). </a:t>
            </a:r>
          </a:p>
          <a:p>
            <a:pPr marL="342900" indent="-342900" algn="just">
              <a:lnSpc>
                <a:spcPct val="170000"/>
              </a:lnSpc>
              <a:buFont typeface="Wingdings" panose="05000000000000000000" pitchFamily="2" charset="2"/>
              <a:buChar char="ü"/>
            </a:pPr>
            <a:r>
              <a:rPr lang="en-GB" sz="2400" dirty="0" smtClean="0"/>
              <a:t>Recognised and Reputable Professional bodies</a:t>
            </a:r>
          </a:p>
          <a:p>
            <a:pPr marL="342900" indent="-342900" algn="just">
              <a:lnSpc>
                <a:spcPct val="170000"/>
              </a:lnSpc>
              <a:buFont typeface="Wingdings" panose="05000000000000000000" pitchFamily="2" charset="2"/>
              <a:buChar char="§"/>
            </a:pPr>
            <a:r>
              <a:rPr lang="en-GB" sz="2400" dirty="0" smtClean="0"/>
              <a:t>Predatory conferences (Conferences organised by revenue-seeking companies or individuals) are not allowed. </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24</a:t>
            </a:fld>
            <a:endParaRPr lang="en-US" sz="2800" dirty="0"/>
          </a:p>
        </p:txBody>
      </p:sp>
    </p:spTree>
    <p:extLst>
      <p:ext uri="{BB962C8B-B14F-4D97-AF65-F5344CB8AC3E}">
        <p14:creationId xmlns:p14="http://schemas.microsoft.com/office/powerpoint/2010/main" val="229222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823" y="233131"/>
            <a:ext cx="10650827" cy="6370975"/>
          </a:xfrm>
          <a:prstGeom prst="rect">
            <a:avLst/>
          </a:prstGeom>
        </p:spPr>
        <p:txBody>
          <a:bodyPr wrap="square">
            <a:spAutoFit/>
          </a:bodyPr>
          <a:lstStyle/>
          <a:p>
            <a:pPr marL="342900" indent="-342900" algn="just">
              <a:lnSpc>
                <a:spcPct val="170000"/>
              </a:lnSpc>
              <a:buFont typeface="Wingdings" panose="05000000000000000000" pitchFamily="2" charset="2"/>
              <a:buChar char="§"/>
            </a:pPr>
            <a:r>
              <a:rPr lang="en-GB" sz="2400" dirty="0" smtClean="0"/>
              <a:t>Registration fee must not exceed N100,000 (One Hundred thousand naira) for Local Conferences, and $500 (five hundred) dollars for conferences abroad. </a:t>
            </a:r>
          </a:p>
          <a:p>
            <a:pPr marL="342900" indent="-342900" algn="just">
              <a:lnSpc>
                <a:spcPct val="170000"/>
              </a:lnSpc>
              <a:buFont typeface="Wingdings" panose="05000000000000000000" pitchFamily="2" charset="2"/>
              <a:buChar char="§"/>
            </a:pPr>
            <a:r>
              <a:rPr lang="en-GB" sz="2400" dirty="0" smtClean="0"/>
              <a:t>Duration of conference must not exceed five days.</a:t>
            </a:r>
          </a:p>
          <a:p>
            <a:pPr algn="just">
              <a:lnSpc>
                <a:spcPct val="170000"/>
              </a:lnSpc>
            </a:pPr>
            <a:r>
              <a:rPr lang="en-GB" sz="2400" b="1" dirty="0" smtClean="0"/>
              <a:t>Eligibility</a:t>
            </a:r>
          </a:p>
          <a:p>
            <a:pPr algn="just">
              <a:lnSpc>
                <a:spcPct val="170000"/>
              </a:lnSpc>
            </a:pPr>
            <a:r>
              <a:rPr lang="en-GB" sz="2400" dirty="0" smtClean="0"/>
              <a:t>To be eligible for sponsorship under the </a:t>
            </a:r>
            <a:r>
              <a:rPr lang="en-GB" sz="2400" dirty="0" err="1" smtClean="0"/>
              <a:t>TETFund</a:t>
            </a:r>
            <a:r>
              <a:rPr lang="en-GB" sz="2400" dirty="0" smtClean="0"/>
              <a:t> Conference attendance, a person: </a:t>
            </a:r>
          </a:p>
          <a:p>
            <a:pPr marL="342900" indent="-342900" algn="just">
              <a:lnSpc>
                <a:spcPct val="170000"/>
              </a:lnSpc>
              <a:buFont typeface="Wingdings" panose="05000000000000000000" pitchFamily="2" charset="2"/>
              <a:buChar char="§"/>
            </a:pPr>
            <a:r>
              <a:rPr lang="en-GB" sz="2400" dirty="0" smtClean="0"/>
              <a:t>Must be a Nigerian full-time staff of a beneficiary institution.</a:t>
            </a:r>
          </a:p>
          <a:p>
            <a:pPr marL="342900" indent="-342900" algn="just">
              <a:lnSpc>
                <a:spcPct val="170000"/>
              </a:lnSpc>
              <a:buFont typeface="Wingdings" panose="05000000000000000000" pitchFamily="2" charset="2"/>
              <a:buChar char="§"/>
            </a:pPr>
            <a:r>
              <a:rPr lang="en-GB" sz="2400" dirty="0" smtClean="0"/>
              <a:t>Must apply to attend and participate at the conference.</a:t>
            </a:r>
          </a:p>
          <a:p>
            <a:pPr marL="342900" indent="-342900" algn="just">
              <a:lnSpc>
                <a:spcPct val="170000"/>
              </a:lnSpc>
              <a:buFont typeface="Wingdings" panose="05000000000000000000" pitchFamily="2" charset="2"/>
              <a:buChar char="§"/>
            </a:pPr>
            <a:r>
              <a:rPr lang="en-GB" sz="2400" dirty="0" smtClean="0"/>
              <a:t>Must have a paper accepted for presentation at the conference to be attended.</a:t>
            </a:r>
          </a:p>
          <a:p>
            <a:pPr marL="342900" indent="-342900" algn="just">
              <a:lnSpc>
                <a:spcPct val="170000"/>
              </a:lnSpc>
              <a:buFont typeface="Wingdings" panose="05000000000000000000" pitchFamily="2" charset="2"/>
              <a:buChar char="§"/>
            </a:pPr>
            <a:r>
              <a:rPr lang="en-GB" sz="2400" dirty="0" smtClean="0"/>
              <a:t>Staff of beneficiary institution can only be sponsored to attend and present paper at an international conference once every two years. </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25</a:t>
            </a:fld>
            <a:endParaRPr lang="en-US" sz="2800" dirty="0"/>
          </a:p>
        </p:txBody>
      </p:sp>
    </p:spTree>
    <p:extLst>
      <p:ext uri="{BB962C8B-B14F-4D97-AF65-F5344CB8AC3E}">
        <p14:creationId xmlns:p14="http://schemas.microsoft.com/office/powerpoint/2010/main" val="1924608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83" y="358290"/>
            <a:ext cx="10848304" cy="6998839"/>
          </a:xfrm>
          <a:prstGeom prst="rect">
            <a:avLst/>
          </a:prstGeom>
        </p:spPr>
        <p:txBody>
          <a:bodyPr wrap="square">
            <a:spAutoFit/>
          </a:bodyPr>
          <a:lstStyle/>
          <a:p>
            <a:pPr marL="342900" indent="-342900" algn="just">
              <a:lnSpc>
                <a:spcPct val="170000"/>
              </a:lnSpc>
              <a:buFont typeface="Wingdings" panose="05000000000000000000" pitchFamily="2" charset="2"/>
              <a:buChar char="§"/>
            </a:pPr>
            <a:r>
              <a:rPr lang="en-GB" sz="2400" dirty="0" smtClean="0"/>
              <a:t>Principal officers of beneficiary institutions can be recommended to attend local or international conference once in three years. </a:t>
            </a:r>
          </a:p>
          <a:p>
            <a:pPr marL="342900" indent="-342900" algn="just">
              <a:lnSpc>
                <a:spcPct val="170000"/>
              </a:lnSpc>
              <a:buFont typeface="Wingdings" panose="05000000000000000000" pitchFamily="2" charset="2"/>
              <a:buChar char="§"/>
            </a:pPr>
            <a:r>
              <a:rPr lang="en-GB" sz="2400" dirty="0" smtClean="0"/>
              <a:t>After attendance at conference, evidence of such attendance must be forwarded to </a:t>
            </a:r>
            <a:r>
              <a:rPr lang="en-GB" sz="2400" dirty="0" err="1" smtClean="0"/>
              <a:t>TETFund</a:t>
            </a:r>
            <a:r>
              <a:rPr lang="en-GB" sz="2400" dirty="0" smtClean="0"/>
              <a:t> through the beneficiary institution.  </a:t>
            </a:r>
          </a:p>
          <a:p>
            <a:pPr algn="just">
              <a:lnSpc>
                <a:spcPct val="170000"/>
              </a:lnSpc>
            </a:pPr>
            <a:r>
              <a:rPr lang="en-GB" sz="2400" b="1" dirty="0" smtClean="0"/>
              <a:t>The Process</a:t>
            </a:r>
          </a:p>
          <a:p>
            <a:pPr marL="342900" indent="-342900" algn="just">
              <a:lnSpc>
                <a:spcPct val="170000"/>
              </a:lnSpc>
              <a:buFont typeface="Wingdings" panose="05000000000000000000" pitchFamily="2" charset="2"/>
              <a:buChar char="§"/>
            </a:pPr>
            <a:r>
              <a:rPr lang="en-GB" sz="2400" dirty="0" err="1" smtClean="0"/>
              <a:t>TETFund</a:t>
            </a:r>
            <a:r>
              <a:rPr lang="en-GB" sz="2400" dirty="0" smtClean="0"/>
              <a:t> application form for conference attendance must be filled and submitted for consideration by Research Development and Training Committee (RD&amp;TC).</a:t>
            </a:r>
          </a:p>
          <a:p>
            <a:pPr marL="342900" indent="-342900" algn="just">
              <a:lnSpc>
                <a:spcPct val="170000"/>
              </a:lnSpc>
              <a:buFont typeface="Wingdings" panose="05000000000000000000" pitchFamily="2" charset="2"/>
              <a:buChar char="§"/>
            </a:pPr>
            <a:r>
              <a:rPr lang="en-GB" sz="2400" dirty="0" smtClean="0"/>
              <a:t>After recommendation by RD&amp;TC, Centre for Research Management will process and forward to </a:t>
            </a:r>
            <a:r>
              <a:rPr lang="en-GB" sz="2400" dirty="0" err="1" smtClean="0"/>
              <a:t>TETFund</a:t>
            </a:r>
            <a:r>
              <a:rPr lang="en-GB" sz="2400" dirty="0" smtClean="0"/>
              <a:t> for consideration and approval.</a:t>
            </a:r>
          </a:p>
          <a:p>
            <a:pPr algn="just">
              <a:lnSpc>
                <a:spcPct val="170000"/>
              </a:lnSpc>
            </a:pPr>
            <a:endParaRPr lang="en-GB" sz="2400" dirty="0" smtClean="0"/>
          </a:p>
          <a:p>
            <a:pPr algn="just">
              <a:lnSpc>
                <a:spcPct val="170000"/>
              </a:lnSpc>
            </a:pPr>
            <a:endParaRPr lang="en-GB" sz="2400" b="1" dirty="0" smtClean="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26</a:t>
            </a:fld>
            <a:endParaRPr lang="en-US" sz="2800" dirty="0"/>
          </a:p>
        </p:txBody>
      </p:sp>
    </p:spTree>
    <p:extLst>
      <p:ext uri="{BB962C8B-B14F-4D97-AF65-F5344CB8AC3E}">
        <p14:creationId xmlns:p14="http://schemas.microsoft.com/office/powerpoint/2010/main" val="3527348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913" y="268137"/>
            <a:ext cx="10753858" cy="5847755"/>
          </a:xfrm>
          <a:prstGeom prst="rect">
            <a:avLst/>
          </a:prstGeom>
        </p:spPr>
        <p:txBody>
          <a:bodyPr wrap="square">
            <a:spAutoFit/>
          </a:bodyPr>
          <a:lstStyle/>
          <a:p>
            <a:pPr marL="342900" indent="-342900" algn="just">
              <a:lnSpc>
                <a:spcPct val="170000"/>
              </a:lnSpc>
              <a:buFont typeface="Wingdings" panose="05000000000000000000" pitchFamily="2" charset="2"/>
              <a:buChar char="§"/>
            </a:pPr>
            <a:r>
              <a:rPr lang="en-GB" sz="2000" dirty="0" smtClean="0"/>
              <a:t>Submissions of recommendation for conference attendance should be received at </a:t>
            </a:r>
            <a:r>
              <a:rPr lang="en-GB" sz="2000" dirty="0" err="1" smtClean="0"/>
              <a:t>TETFund</a:t>
            </a:r>
            <a:r>
              <a:rPr lang="en-GB" sz="2000" dirty="0" smtClean="0"/>
              <a:t> at least two (2) months  before conference date. </a:t>
            </a:r>
          </a:p>
          <a:p>
            <a:pPr algn="just">
              <a:lnSpc>
                <a:spcPct val="170000"/>
              </a:lnSpc>
            </a:pPr>
            <a:r>
              <a:rPr lang="en-GB" sz="2000" b="1" dirty="0" smtClean="0"/>
              <a:t>Types of Conference that Qualify for Intervention (for Non-Teaching Staff)</a:t>
            </a:r>
          </a:p>
          <a:p>
            <a:pPr marL="342900" indent="-342900" algn="just">
              <a:lnSpc>
                <a:spcPct val="170000"/>
              </a:lnSpc>
              <a:buFont typeface="Wingdings" panose="05000000000000000000" pitchFamily="2" charset="2"/>
              <a:buChar char="§"/>
            </a:pPr>
            <a:r>
              <a:rPr lang="en-GB" sz="2000" dirty="0" smtClean="0"/>
              <a:t>Conference must be organised by recognised and reputable professional bodies. </a:t>
            </a:r>
          </a:p>
          <a:p>
            <a:pPr marL="342900" indent="-342900" algn="just">
              <a:lnSpc>
                <a:spcPct val="170000"/>
              </a:lnSpc>
              <a:buFont typeface="Wingdings" panose="05000000000000000000" pitchFamily="2" charset="2"/>
              <a:buChar char="§"/>
            </a:pPr>
            <a:r>
              <a:rPr lang="en-GB" sz="2000" dirty="0" smtClean="0"/>
              <a:t>Predatory conferences are not allowed. </a:t>
            </a:r>
          </a:p>
          <a:p>
            <a:pPr marL="342900" indent="-342900" algn="just">
              <a:lnSpc>
                <a:spcPct val="170000"/>
              </a:lnSpc>
              <a:buFont typeface="Wingdings" panose="05000000000000000000" pitchFamily="2" charset="2"/>
              <a:buChar char="§"/>
            </a:pPr>
            <a:r>
              <a:rPr lang="en-GB" sz="2000" dirty="0" smtClean="0"/>
              <a:t>Registration fee must not exceed N100,000 (One hundred thousand naira) for local conferences and $500 (five hundred) dollars for conferences abroad. </a:t>
            </a:r>
          </a:p>
          <a:p>
            <a:pPr marL="342900" indent="-342900" algn="just">
              <a:lnSpc>
                <a:spcPct val="170000"/>
              </a:lnSpc>
              <a:buFont typeface="Wingdings" panose="05000000000000000000" pitchFamily="2" charset="2"/>
              <a:buChar char="§"/>
            </a:pPr>
            <a:r>
              <a:rPr lang="en-GB" sz="2000" dirty="0" smtClean="0"/>
              <a:t>Duration of the conference/workshop must not exceed five days. </a:t>
            </a:r>
          </a:p>
          <a:p>
            <a:pPr marL="342900" indent="-342900" algn="just">
              <a:lnSpc>
                <a:spcPct val="170000"/>
              </a:lnSpc>
              <a:buFont typeface="Wingdings" panose="05000000000000000000" pitchFamily="2" charset="2"/>
              <a:buChar char="§"/>
            </a:pPr>
            <a:r>
              <a:rPr lang="en-GB" sz="2000" dirty="0" smtClean="0"/>
              <a:t>The flier for the conference/workshop must be attached to the application by the staff concerned. </a:t>
            </a:r>
          </a:p>
          <a:p>
            <a:pPr marL="342900" indent="-342900" algn="just">
              <a:lnSpc>
                <a:spcPct val="170000"/>
              </a:lnSpc>
              <a:buFont typeface="Wingdings" panose="05000000000000000000" pitchFamily="2" charset="2"/>
              <a:buChar char="§"/>
            </a:pPr>
            <a:r>
              <a:rPr lang="en-GB" sz="2000" dirty="0" smtClean="0"/>
              <a:t>Evidence of attendance must be forwarded to </a:t>
            </a:r>
            <a:r>
              <a:rPr lang="en-GB" sz="2000" dirty="0" err="1" smtClean="0"/>
              <a:t>TETFund</a:t>
            </a:r>
            <a:r>
              <a:rPr lang="en-GB" sz="2000" dirty="0" smtClean="0"/>
              <a:t> through Centre for Research Management. </a:t>
            </a:r>
          </a:p>
          <a:p>
            <a:pPr algn="just">
              <a:lnSpc>
                <a:spcPct val="170000"/>
              </a:lnSpc>
            </a:pPr>
            <a:endParaRPr lang="en-GB" sz="2000" b="1" dirty="0" smtClean="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27</a:t>
            </a:fld>
            <a:endParaRPr lang="en-US" sz="2800" dirty="0"/>
          </a:p>
        </p:txBody>
      </p:sp>
    </p:spTree>
    <p:extLst>
      <p:ext uri="{BB962C8B-B14F-4D97-AF65-F5344CB8AC3E}">
        <p14:creationId xmlns:p14="http://schemas.microsoft.com/office/powerpoint/2010/main" val="3796722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a:bodyPr>
          <a:lstStyle/>
          <a:p>
            <a:r>
              <a:rPr lang="en-GB" sz="2400" b="1" dirty="0" smtClean="0"/>
              <a:t>iii. </a:t>
            </a:r>
            <a:r>
              <a:rPr lang="en-GB" sz="3200" b="1" dirty="0" smtClean="0"/>
              <a:t>Academic Manuscripts into Books </a:t>
            </a:r>
            <a:endParaRPr lang="en-US" sz="3200" b="1" dirty="0"/>
          </a:p>
        </p:txBody>
      </p:sp>
      <p:sp>
        <p:nvSpPr>
          <p:cNvPr id="3" name="Content Placeholder 2"/>
          <p:cNvSpPr>
            <a:spLocks noGrp="1"/>
          </p:cNvSpPr>
          <p:nvPr>
            <p:ph idx="1"/>
          </p:nvPr>
        </p:nvSpPr>
        <p:spPr>
          <a:xfrm>
            <a:off x="619258" y="1159100"/>
            <a:ext cx="10734541" cy="5035638"/>
          </a:xfrm>
        </p:spPr>
        <p:txBody>
          <a:bodyPr>
            <a:normAutofit fontScale="92500"/>
          </a:bodyPr>
          <a:lstStyle/>
          <a:p>
            <a:pPr marL="0" indent="0">
              <a:lnSpc>
                <a:spcPct val="110000"/>
              </a:lnSpc>
              <a:buNone/>
            </a:pPr>
            <a:r>
              <a:rPr lang="en-GB" b="1" dirty="0" smtClean="0"/>
              <a:t>Objective</a:t>
            </a:r>
          </a:p>
          <a:p>
            <a:pPr marL="0" indent="0">
              <a:lnSpc>
                <a:spcPct val="110000"/>
              </a:lnSpc>
              <a:buNone/>
            </a:pPr>
            <a:r>
              <a:rPr lang="en-GB" dirty="0" smtClean="0"/>
              <a:t>The main objective of this Intervention is to support scholars in beneficiary institutions with grants to be used to convert their manuscripts into books. </a:t>
            </a:r>
          </a:p>
          <a:p>
            <a:pPr marL="0" indent="0">
              <a:lnSpc>
                <a:spcPct val="110000"/>
              </a:lnSpc>
              <a:buNone/>
            </a:pPr>
            <a:r>
              <a:rPr lang="en-GB" b="1" dirty="0" smtClean="0"/>
              <a:t>Eligibility</a:t>
            </a:r>
          </a:p>
          <a:p>
            <a:pPr marL="0" indent="0">
              <a:lnSpc>
                <a:spcPct val="110000"/>
              </a:lnSpc>
              <a:buNone/>
            </a:pPr>
            <a:r>
              <a:rPr lang="en-GB" dirty="0" smtClean="0"/>
              <a:t>For any manuscript to be eligible for support under this Intervention: </a:t>
            </a:r>
          </a:p>
          <a:p>
            <a:pPr>
              <a:lnSpc>
                <a:spcPct val="110000"/>
              </a:lnSpc>
              <a:buFont typeface="Wingdings" panose="05000000000000000000" pitchFamily="2" charset="2"/>
              <a:buChar char="§"/>
            </a:pPr>
            <a:r>
              <a:rPr lang="en-GB" dirty="0" smtClean="0"/>
              <a:t>Must be tertiary level text. </a:t>
            </a:r>
          </a:p>
          <a:p>
            <a:pPr>
              <a:lnSpc>
                <a:spcPct val="110000"/>
              </a:lnSpc>
              <a:buFont typeface="Wingdings" panose="05000000000000000000" pitchFamily="2" charset="2"/>
              <a:buChar char="§"/>
            </a:pPr>
            <a:r>
              <a:rPr lang="en-GB" dirty="0" smtClean="0"/>
              <a:t>Written by a staff (or a group of staff) of beneficiary institution. </a:t>
            </a:r>
          </a:p>
          <a:p>
            <a:pPr>
              <a:lnSpc>
                <a:spcPct val="110000"/>
              </a:lnSpc>
              <a:buFont typeface="Wingdings" panose="05000000000000000000" pitchFamily="2" charset="2"/>
              <a:buChar char="§"/>
            </a:pPr>
            <a:r>
              <a:rPr lang="en-GB" dirty="0" smtClean="0"/>
              <a:t>Be submitted to, and accepted by, a reputable publisher for the purpose of publishing.</a:t>
            </a:r>
            <a:endParaRPr lang="en-US"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28</a:t>
            </a:fld>
            <a:endParaRPr lang="en-US" sz="2800" dirty="0"/>
          </a:p>
        </p:txBody>
      </p:sp>
    </p:spTree>
    <p:extLst>
      <p:ext uri="{BB962C8B-B14F-4D97-AF65-F5344CB8AC3E}">
        <p14:creationId xmlns:p14="http://schemas.microsoft.com/office/powerpoint/2010/main" val="3773745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830" y="270541"/>
            <a:ext cx="10912699" cy="6704271"/>
          </a:xfrm>
          <a:prstGeom prst="rect">
            <a:avLst/>
          </a:prstGeom>
        </p:spPr>
        <p:txBody>
          <a:bodyPr wrap="square">
            <a:spAutoFit/>
          </a:bodyPr>
          <a:lstStyle/>
          <a:p>
            <a:pPr>
              <a:lnSpc>
                <a:spcPct val="110000"/>
              </a:lnSpc>
            </a:pPr>
            <a:r>
              <a:rPr lang="en-GB" sz="2800" b="1" dirty="0" smtClean="0"/>
              <a:t>The Process </a:t>
            </a:r>
          </a:p>
          <a:p>
            <a:pPr marL="285750" indent="-285750">
              <a:lnSpc>
                <a:spcPct val="110000"/>
              </a:lnSpc>
              <a:buFont typeface="Wingdings" panose="05000000000000000000" pitchFamily="2" charset="2"/>
              <a:buChar char="§"/>
            </a:pPr>
            <a:r>
              <a:rPr lang="en-GB" sz="2800" dirty="0" smtClean="0"/>
              <a:t>The manuscript must be defended before Research Development and Training Committee by the author or authors. </a:t>
            </a:r>
          </a:p>
          <a:p>
            <a:pPr marL="285750" indent="-285750">
              <a:lnSpc>
                <a:spcPct val="110000"/>
              </a:lnSpc>
              <a:buFont typeface="Wingdings" panose="05000000000000000000" pitchFamily="2" charset="2"/>
              <a:buChar char="§"/>
            </a:pPr>
            <a:r>
              <a:rPr lang="en-GB" sz="2800" dirty="0" smtClean="0"/>
              <a:t>If it is recommended for submission to </a:t>
            </a:r>
            <a:r>
              <a:rPr lang="en-GB" sz="2800" dirty="0" err="1" smtClean="0"/>
              <a:t>TETFund</a:t>
            </a:r>
            <a:r>
              <a:rPr lang="en-GB" sz="2800" dirty="0" smtClean="0"/>
              <a:t>, the manuscript must be accompanied by the following: </a:t>
            </a:r>
          </a:p>
          <a:p>
            <a:pPr marL="285750" indent="-285750">
              <a:lnSpc>
                <a:spcPct val="110000"/>
              </a:lnSpc>
              <a:buFont typeface="Wingdings" panose="05000000000000000000" pitchFamily="2" charset="2"/>
              <a:buChar char="ü"/>
            </a:pPr>
            <a:r>
              <a:rPr lang="en-GB" sz="2800" dirty="0" smtClean="0"/>
              <a:t>Report of external reviewer(s). </a:t>
            </a:r>
          </a:p>
          <a:p>
            <a:pPr marL="285750" indent="-285750">
              <a:lnSpc>
                <a:spcPct val="110000"/>
              </a:lnSpc>
              <a:buFont typeface="Wingdings" panose="05000000000000000000" pitchFamily="2" charset="2"/>
              <a:buChar char="ü"/>
            </a:pPr>
            <a:r>
              <a:rPr lang="en-GB" sz="2800" dirty="0" smtClean="0"/>
              <a:t>Letter of acceptance from the publisher. </a:t>
            </a:r>
          </a:p>
          <a:p>
            <a:pPr marL="285750" indent="-285750">
              <a:lnSpc>
                <a:spcPct val="110000"/>
              </a:lnSpc>
              <a:buFont typeface="Wingdings" panose="05000000000000000000" pitchFamily="2" charset="2"/>
              <a:buChar char="ü"/>
            </a:pPr>
            <a:r>
              <a:rPr lang="en-GB" sz="2800" dirty="0" smtClean="0"/>
              <a:t>Publisher’s bill on an official invoice addressed to the beneficiary Institution.</a:t>
            </a:r>
          </a:p>
          <a:p>
            <a:pPr marL="285750" indent="-285750">
              <a:lnSpc>
                <a:spcPct val="110000"/>
              </a:lnSpc>
              <a:buFont typeface="Wingdings" panose="05000000000000000000" pitchFamily="2" charset="2"/>
              <a:buChar char="ü"/>
            </a:pPr>
            <a:r>
              <a:rPr lang="en-GB" sz="2800" dirty="0" smtClean="0"/>
              <a:t>Resume(s) of the author(s).</a:t>
            </a:r>
          </a:p>
          <a:p>
            <a:pPr marL="285750" indent="-285750">
              <a:lnSpc>
                <a:spcPct val="110000"/>
              </a:lnSpc>
              <a:buFont typeface="Wingdings" panose="05000000000000000000" pitchFamily="2" charset="2"/>
              <a:buChar char="ü"/>
            </a:pPr>
            <a:r>
              <a:rPr lang="en-GB" sz="2800" dirty="0" smtClean="0"/>
              <a:t>Evidence of ISBN from the National Library. </a:t>
            </a:r>
          </a:p>
          <a:p>
            <a:pPr marL="285750" indent="-285750">
              <a:lnSpc>
                <a:spcPct val="110000"/>
              </a:lnSpc>
              <a:buFont typeface="Wingdings" panose="05000000000000000000" pitchFamily="2" charset="2"/>
              <a:buChar char="ü"/>
            </a:pPr>
            <a:r>
              <a:rPr lang="en-GB" sz="2800" dirty="0" smtClean="0"/>
              <a:t>Anti-plagiarism report. </a:t>
            </a:r>
          </a:p>
          <a:p>
            <a:pPr marL="285750" indent="-285750">
              <a:lnSpc>
                <a:spcPct val="110000"/>
              </a:lnSpc>
              <a:buFont typeface="Wingdings" panose="05000000000000000000" pitchFamily="2" charset="2"/>
              <a:buChar char="ü"/>
            </a:pPr>
            <a:endParaRPr lang="en-GB" sz="2800" dirty="0"/>
          </a:p>
          <a:p>
            <a:pPr>
              <a:lnSpc>
                <a:spcPct val="110000"/>
              </a:lnSpc>
            </a:pPr>
            <a:endParaRPr lang="en-US" sz="2800" b="1"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29</a:t>
            </a:fld>
            <a:endParaRPr lang="en-US" sz="2800" dirty="0"/>
          </a:p>
        </p:txBody>
      </p:sp>
    </p:spTree>
    <p:extLst>
      <p:ext uri="{BB962C8B-B14F-4D97-AF65-F5344CB8AC3E}">
        <p14:creationId xmlns:p14="http://schemas.microsoft.com/office/powerpoint/2010/main" val="162054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1" y="584124"/>
            <a:ext cx="10431887" cy="6093976"/>
          </a:xfrm>
          <a:prstGeom prst="rect">
            <a:avLst/>
          </a:prstGeom>
        </p:spPr>
        <p:txBody>
          <a:bodyPr wrap="square">
            <a:spAutoFit/>
          </a:bodyPr>
          <a:lstStyle/>
          <a:p>
            <a:pPr lvl="1" algn="just">
              <a:lnSpc>
                <a:spcPct val="150000"/>
              </a:lnSpc>
            </a:pPr>
            <a:r>
              <a:rPr lang="en-GB" sz="2400" dirty="0" smtClean="0"/>
              <a:t>	</a:t>
            </a:r>
            <a:r>
              <a:rPr lang="en-GB" sz="2600" dirty="0" smtClean="0"/>
              <a:t>For the academic staff, the University is about teaching, research and community service. Teaching can be enhanced by accessing Academic Staff Training and Development (AST &amp; D) intervention. The culture of research can be cultivated and enhanced by accessing Institution Based Research (IBR) and National Research Fund (NRF) interventions. Furthermore, cutting-edge researches from NRF will assist in solving the problems of not only the immediate communities, but also, nationally and even globally. Cumulatively, this will lead to attainment of academic excellence which will, in turn, enhance the university’s ranking both nationally and globally. </a:t>
            </a:r>
            <a:endParaRPr lang="en-US" sz="26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3</a:t>
            </a:fld>
            <a:endParaRPr lang="en-US" sz="2400" dirty="0"/>
          </a:p>
        </p:txBody>
      </p:sp>
    </p:spTree>
    <p:extLst>
      <p:ext uri="{BB962C8B-B14F-4D97-AF65-F5344CB8AC3E}">
        <p14:creationId xmlns:p14="http://schemas.microsoft.com/office/powerpoint/2010/main" val="2018102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713" y="171943"/>
            <a:ext cx="10515600" cy="1038672"/>
          </a:xfrm>
        </p:spPr>
        <p:txBody>
          <a:bodyPr>
            <a:normAutofit/>
          </a:bodyPr>
          <a:lstStyle/>
          <a:p>
            <a:r>
              <a:rPr lang="en-GB" sz="2400" b="1" dirty="0" smtClean="0"/>
              <a:t>iv. </a:t>
            </a:r>
            <a:r>
              <a:rPr lang="en-GB" sz="3600" b="1" dirty="0" smtClean="0"/>
              <a:t>Academic Research Journals (ARJ)</a:t>
            </a:r>
            <a:endParaRPr lang="en-US" sz="3600" b="1" dirty="0"/>
          </a:p>
        </p:txBody>
      </p:sp>
      <p:sp>
        <p:nvSpPr>
          <p:cNvPr id="3" name="Content Placeholder 2"/>
          <p:cNvSpPr>
            <a:spLocks noGrp="1"/>
          </p:cNvSpPr>
          <p:nvPr>
            <p:ph idx="1"/>
          </p:nvPr>
        </p:nvSpPr>
        <p:spPr>
          <a:xfrm>
            <a:off x="374560" y="1014255"/>
            <a:ext cx="11080153" cy="5116089"/>
          </a:xfrm>
        </p:spPr>
        <p:txBody>
          <a:bodyPr>
            <a:normAutofit fontScale="92500" lnSpcReduction="10000"/>
          </a:bodyPr>
          <a:lstStyle/>
          <a:p>
            <a:pPr marL="0" indent="0">
              <a:buNone/>
            </a:pPr>
            <a:r>
              <a:rPr lang="en-GB" sz="2400" b="1" dirty="0" smtClean="0"/>
              <a:t>Objective</a:t>
            </a:r>
            <a:r>
              <a:rPr lang="en-GB" sz="2400" dirty="0" smtClean="0"/>
              <a:t> </a:t>
            </a:r>
          </a:p>
          <a:p>
            <a:pPr marL="0" indent="0">
              <a:buNone/>
            </a:pPr>
            <a:r>
              <a:rPr lang="en-GB" sz="2400" dirty="0" smtClean="0"/>
              <a:t>The objective of this Intervention is to support the establishment and/or publication of scholarly journals in the beneficiary Institutions. </a:t>
            </a:r>
          </a:p>
          <a:p>
            <a:pPr marL="0" indent="0">
              <a:buNone/>
            </a:pPr>
            <a:r>
              <a:rPr lang="en-GB" sz="2400" b="1" dirty="0" smtClean="0"/>
              <a:t>Eligibility </a:t>
            </a:r>
          </a:p>
          <a:p>
            <a:pPr>
              <a:buFont typeface="Wingdings" panose="05000000000000000000" pitchFamily="2" charset="2"/>
              <a:buChar char="§"/>
            </a:pPr>
            <a:r>
              <a:rPr lang="en-GB" sz="2400" b="1" dirty="0" smtClean="0"/>
              <a:t> </a:t>
            </a:r>
            <a:r>
              <a:rPr lang="en-GB" sz="2400" dirty="0" smtClean="0"/>
              <a:t>Scholarly journals to be established or supported must be multidisciplinary (Departmental Journals are not eligible for this support). </a:t>
            </a:r>
          </a:p>
          <a:p>
            <a:pPr>
              <a:buFont typeface="Wingdings" panose="05000000000000000000" pitchFamily="2" charset="2"/>
              <a:buChar char="§"/>
            </a:pPr>
            <a:r>
              <a:rPr lang="en-GB" sz="2400" dirty="0" smtClean="0"/>
              <a:t>Up to a maximum of three (3) journals may be supported per beneficiary Institution. </a:t>
            </a:r>
          </a:p>
          <a:p>
            <a:pPr>
              <a:buFont typeface="Wingdings" panose="05000000000000000000" pitchFamily="2" charset="2"/>
              <a:buChar char="§"/>
            </a:pPr>
            <a:r>
              <a:rPr lang="en-GB" sz="2400" dirty="0" smtClean="0"/>
              <a:t>A properly composed editorial board, with at least two-third of members not in the employment of the beneficiary Institution, must be in place. </a:t>
            </a:r>
          </a:p>
          <a:p>
            <a:pPr>
              <a:buFont typeface="Wingdings" panose="05000000000000000000" pitchFamily="2" charset="2"/>
              <a:buChar char="§"/>
            </a:pPr>
            <a:r>
              <a:rPr lang="en-GB" sz="2400" dirty="0" smtClean="0"/>
              <a:t>Submission of a copy of the guide to authors including editorial policy, detailed style of referencing, as well as copyrights and permissions.</a:t>
            </a:r>
          </a:p>
          <a:p>
            <a:pPr>
              <a:buFont typeface="Wingdings" panose="05000000000000000000" pitchFamily="2" charset="2"/>
              <a:buChar char="§"/>
            </a:pPr>
            <a:r>
              <a:rPr lang="en-GB" sz="2400" dirty="0" smtClean="0"/>
              <a:t>Submission of evidence of registration of title with the National Library of Nigeria (issuance of ISSN). </a:t>
            </a:r>
          </a:p>
          <a:p>
            <a:pPr>
              <a:buFont typeface="Wingdings" panose="05000000000000000000" pitchFamily="2" charset="2"/>
              <a:buChar char="§"/>
            </a:pPr>
            <a:r>
              <a:rPr lang="en-GB" sz="2400" dirty="0" smtClean="0"/>
              <a:t>The hard copies to be produced for circulation, should be at least three thousand copies. </a:t>
            </a:r>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30</a:t>
            </a:fld>
            <a:endParaRPr lang="en-US" sz="2800" dirty="0"/>
          </a:p>
        </p:txBody>
      </p:sp>
    </p:spTree>
    <p:extLst>
      <p:ext uri="{BB962C8B-B14F-4D97-AF65-F5344CB8AC3E}">
        <p14:creationId xmlns:p14="http://schemas.microsoft.com/office/powerpoint/2010/main" val="3964132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9340"/>
          </a:xfrm>
        </p:spPr>
        <p:txBody>
          <a:bodyPr>
            <a:normAutofit/>
          </a:bodyPr>
          <a:lstStyle/>
          <a:p>
            <a:r>
              <a:rPr lang="en-GB" sz="2800" b="1" u="sng" dirty="0" smtClean="0"/>
              <a:t>The Process</a:t>
            </a:r>
            <a:endParaRPr lang="en-US" sz="2800" b="1" u="sng" dirty="0"/>
          </a:p>
        </p:txBody>
      </p:sp>
      <p:sp>
        <p:nvSpPr>
          <p:cNvPr id="3" name="Content Placeholder 2"/>
          <p:cNvSpPr>
            <a:spLocks noGrp="1"/>
          </p:cNvSpPr>
          <p:nvPr>
            <p:ph idx="1"/>
          </p:nvPr>
        </p:nvSpPr>
        <p:spPr>
          <a:xfrm>
            <a:off x="479854" y="948295"/>
            <a:ext cx="10873946" cy="5143411"/>
          </a:xfrm>
        </p:spPr>
        <p:txBody>
          <a:bodyPr>
            <a:normAutofit lnSpcReduction="10000"/>
          </a:bodyPr>
          <a:lstStyle/>
          <a:p>
            <a:pPr marL="0" indent="0" algn="just">
              <a:buNone/>
            </a:pPr>
            <a:r>
              <a:rPr lang="en-GB" sz="2400" dirty="0" smtClean="0"/>
              <a:t>Application for Academic Journal with the above requirements must be submitted to Research Development and Training Committee for consideration and recommendation. Thereafter, the Centre for Research Management shall process and forward to </a:t>
            </a:r>
            <a:r>
              <a:rPr lang="en-GB" sz="2400" dirty="0" err="1" smtClean="0"/>
              <a:t>TETFund</a:t>
            </a:r>
            <a:r>
              <a:rPr lang="en-GB" sz="2400" dirty="0" smtClean="0"/>
              <a:t> for consideration and approval. </a:t>
            </a:r>
          </a:p>
          <a:p>
            <a:pPr marL="0" indent="0" algn="just">
              <a:buNone/>
            </a:pPr>
            <a:endParaRPr lang="en-GB" sz="2400" dirty="0"/>
          </a:p>
          <a:p>
            <a:pPr marL="0" indent="0" algn="just">
              <a:buNone/>
            </a:pPr>
            <a:r>
              <a:rPr lang="en-GB" sz="3900" b="1" dirty="0" smtClean="0"/>
              <a:t>v. </a:t>
            </a:r>
            <a:r>
              <a:rPr lang="en-GB" sz="3900" b="1" u="sng" dirty="0" smtClean="0"/>
              <a:t>Institution-Based Research (IBR)</a:t>
            </a:r>
            <a:endParaRPr lang="en-GB" sz="2400" b="1" u="sng" dirty="0" smtClean="0"/>
          </a:p>
          <a:p>
            <a:pPr marL="0" indent="0" algn="just">
              <a:buNone/>
            </a:pPr>
            <a:r>
              <a:rPr lang="en-GB" sz="2400" b="1" dirty="0" smtClean="0"/>
              <a:t>Objective </a:t>
            </a:r>
          </a:p>
          <a:p>
            <a:pPr marL="0" indent="0" algn="just">
              <a:buNone/>
            </a:pPr>
            <a:r>
              <a:rPr lang="en-GB" sz="2400" dirty="0" smtClean="0"/>
              <a:t>The core objective of the IBR Intervention is to avail Nigerian scholars working in any of the Fund’s beneficiary Institutions with a grant of not more than N2,000,000.00 (Two Million Naira) only to support and promote well-defined research projects and to enable individual researchers to collaborate with, and bring benefits to, other individuals, institutions and organisations. IBR is more of a basic research which  refers to study that is aimed at expanding existing base of scientific knowledge. The goal is to add some knowledge to the existing one. </a:t>
            </a:r>
            <a:endParaRPr lang="en-US" sz="2400"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31</a:t>
            </a:fld>
            <a:endParaRPr lang="en-US" sz="2800" dirty="0"/>
          </a:p>
        </p:txBody>
      </p:sp>
    </p:spTree>
    <p:extLst>
      <p:ext uri="{BB962C8B-B14F-4D97-AF65-F5344CB8AC3E}">
        <p14:creationId xmlns:p14="http://schemas.microsoft.com/office/powerpoint/2010/main" val="1175720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78" y="1"/>
            <a:ext cx="10515600" cy="976184"/>
          </a:xfrm>
        </p:spPr>
        <p:txBody>
          <a:bodyPr>
            <a:normAutofit/>
          </a:bodyPr>
          <a:lstStyle/>
          <a:p>
            <a:r>
              <a:rPr lang="en-GB" sz="3600" b="1" dirty="0" smtClean="0"/>
              <a:t>Eligibility </a:t>
            </a:r>
            <a:endParaRPr lang="en-US" sz="3600" b="1" dirty="0"/>
          </a:p>
        </p:txBody>
      </p:sp>
      <p:sp>
        <p:nvSpPr>
          <p:cNvPr id="3" name="Content Placeholder 2"/>
          <p:cNvSpPr>
            <a:spLocks noGrp="1"/>
          </p:cNvSpPr>
          <p:nvPr>
            <p:ph idx="1"/>
          </p:nvPr>
        </p:nvSpPr>
        <p:spPr>
          <a:xfrm>
            <a:off x="282146" y="824727"/>
            <a:ext cx="11209638" cy="5331374"/>
          </a:xfrm>
        </p:spPr>
        <p:txBody>
          <a:bodyPr>
            <a:normAutofit/>
          </a:bodyPr>
          <a:lstStyle/>
          <a:p>
            <a:pPr marL="0" indent="0" algn="just">
              <a:buNone/>
            </a:pPr>
            <a:r>
              <a:rPr lang="en-GB" sz="2400" dirty="0" smtClean="0"/>
              <a:t>To be eligible for the award of IBR grant, applicant must fulfil the following: </a:t>
            </a:r>
          </a:p>
          <a:p>
            <a:pPr algn="just">
              <a:buFont typeface="Wingdings" panose="05000000000000000000" pitchFamily="2" charset="2"/>
              <a:buChar char="§"/>
            </a:pPr>
            <a:r>
              <a:rPr lang="en-GB" sz="2400" dirty="0" smtClean="0"/>
              <a:t>The Principal Investigator (PI) must reside in Nigeria. </a:t>
            </a:r>
          </a:p>
          <a:p>
            <a:pPr algn="just">
              <a:buFont typeface="Wingdings" panose="05000000000000000000" pitchFamily="2" charset="2"/>
              <a:buChar char="§"/>
            </a:pPr>
            <a:r>
              <a:rPr lang="en-GB" sz="2400" dirty="0" smtClean="0"/>
              <a:t>Be a full time and confirmed academic staff of the beneficiary institution (Benue State University, </a:t>
            </a:r>
            <a:r>
              <a:rPr lang="en-GB" sz="2400" dirty="0" err="1" smtClean="0"/>
              <a:t>Makurdi</a:t>
            </a:r>
            <a:r>
              <a:rPr lang="en-GB" sz="2400" dirty="0" smtClean="0"/>
              <a:t>). </a:t>
            </a:r>
          </a:p>
          <a:p>
            <a:pPr algn="just">
              <a:buFont typeface="Wingdings" panose="05000000000000000000" pitchFamily="2" charset="2"/>
              <a:buChar char="§"/>
            </a:pPr>
            <a:r>
              <a:rPr lang="en-GB" sz="2400" dirty="0" smtClean="0"/>
              <a:t>Demonstrate independent capability to undertake and lead researches by submitting a coherent research proposal based on approved template.</a:t>
            </a:r>
          </a:p>
          <a:p>
            <a:pPr algn="just">
              <a:buFont typeface="Wingdings" panose="05000000000000000000" pitchFamily="2" charset="2"/>
              <a:buChar char="§"/>
            </a:pPr>
            <a:r>
              <a:rPr lang="en-GB" sz="2400" dirty="0" smtClean="0"/>
              <a:t>Co-investigators must meet the requirement of the PI and should be able to take over from the PI, if need be.</a:t>
            </a:r>
          </a:p>
          <a:p>
            <a:pPr algn="just">
              <a:buFont typeface="Wingdings" panose="05000000000000000000" pitchFamily="2" charset="2"/>
              <a:buChar char="§"/>
            </a:pPr>
            <a:r>
              <a:rPr lang="en-GB" sz="2400" dirty="0" smtClean="0"/>
              <a:t>The proposal must pass through internal assessment process and be recommended by the relevant research committee of the Institution (Research Development and Training Committee).</a:t>
            </a:r>
          </a:p>
          <a:p>
            <a:pPr algn="just">
              <a:buFont typeface="Wingdings" panose="05000000000000000000" pitchFamily="2" charset="2"/>
              <a:buChar char="§"/>
            </a:pPr>
            <a:r>
              <a:rPr lang="en-GB" sz="2400" dirty="0" smtClean="0"/>
              <a:t>A scholar shall not benefit from more than one IBR grant concurrently.</a:t>
            </a:r>
          </a:p>
          <a:p>
            <a:pPr algn="just">
              <a:buFont typeface="Wingdings" panose="05000000000000000000" pitchFamily="2" charset="2"/>
              <a:buChar char="§"/>
            </a:pPr>
            <a:endParaRPr lang="en-US" sz="2400"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32</a:t>
            </a:fld>
            <a:endParaRPr lang="en-US" sz="2800" dirty="0"/>
          </a:p>
        </p:txBody>
      </p:sp>
    </p:spTree>
    <p:extLst>
      <p:ext uri="{BB962C8B-B14F-4D97-AF65-F5344CB8AC3E}">
        <p14:creationId xmlns:p14="http://schemas.microsoft.com/office/powerpoint/2010/main" val="18298719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78" y="0"/>
            <a:ext cx="10515600" cy="1325563"/>
          </a:xfrm>
        </p:spPr>
        <p:txBody>
          <a:bodyPr>
            <a:normAutofit/>
          </a:bodyPr>
          <a:lstStyle/>
          <a:p>
            <a:r>
              <a:rPr lang="en-GB" sz="2400" b="1" dirty="0" smtClean="0"/>
              <a:t>The Process </a:t>
            </a:r>
            <a:endParaRPr lang="en-US" sz="2400" b="1" dirty="0"/>
          </a:p>
        </p:txBody>
      </p:sp>
      <p:sp>
        <p:nvSpPr>
          <p:cNvPr id="3" name="Content Placeholder 2"/>
          <p:cNvSpPr>
            <a:spLocks noGrp="1"/>
          </p:cNvSpPr>
          <p:nvPr>
            <p:ph idx="1"/>
          </p:nvPr>
        </p:nvSpPr>
        <p:spPr>
          <a:xfrm>
            <a:off x="269789" y="898867"/>
            <a:ext cx="11234352" cy="5390721"/>
          </a:xfrm>
        </p:spPr>
        <p:txBody>
          <a:bodyPr>
            <a:normAutofit fontScale="77500" lnSpcReduction="20000"/>
          </a:bodyPr>
          <a:lstStyle/>
          <a:p>
            <a:r>
              <a:rPr lang="en-GB" sz="2400" dirty="0" smtClean="0"/>
              <a:t>Research proposals by eligible applicants must be submitted to the institution’s relevant committee (in case of BSU, Research Development and Training Committee). </a:t>
            </a:r>
          </a:p>
          <a:p>
            <a:r>
              <a:rPr lang="en-GB" sz="2400" dirty="0" smtClean="0"/>
              <a:t>Such proposal must be based on approved template by </a:t>
            </a:r>
            <a:r>
              <a:rPr lang="en-GB" sz="2400" dirty="0" err="1" smtClean="0"/>
              <a:t>TETFund</a:t>
            </a:r>
            <a:r>
              <a:rPr lang="en-GB" sz="2400" dirty="0" smtClean="0"/>
              <a:t>. The template contains the following: </a:t>
            </a:r>
          </a:p>
          <a:p>
            <a:pPr>
              <a:buFont typeface="Wingdings" panose="05000000000000000000" pitchFamily="2" charset="2"/>
              <a:buChar char="ü"/>
            </a:pPr>
            <a:r>
              <a:rPr lang="en-GB" sz="2400" dirty="0" smtClean="0"/>
              <a:t> Certain particulars of Principal Investigator (PI).</a:t>
            </a:r>
          </a:p>
          <a:p>
            <a:pPr>
              <a:buFont typeface="Wingdings" panose="05000000000000000000" pitchFamily="2" charset="2"/>
              <a:buChar char="ü"/>
            </a:pPr>
            <a:r>
              <a:rPr lang="en-GB" sz="2400" dirty="0" smtClean="0"/>
              <a:t>Certain particulars of Co-researchers.</a:t>
            </a:r>
          </a:p>
          <a:p>
            <a:pPr>
              <a:buFont typeface="Wingdings" panose="05000000000000000000" pitchFamily="2" charset="2"/>
              <a:buChar char="ü"/>
            </a:pPr>
            <a:r>
              <a:rPr lang="en-GB" sz="2400" dirty="0" smtClean="0"/>
              <a:t>Project Title</a:t>
            </a:r>
          </a:p>
          <a:p>
            <a:pPr>
              <a:buFont typeface="Wingdings" panose="05000000000000000000" pitchFamily="2" charset="2"/>
              <a:buChar char="ü"/>
            </a:pPr>
            <a:r>
              <a:rPr lang="en-GB" sz="2400" dirty="0" smtClean="0"/>
              <a:t>Executive Summary</a:t>
            </a:r>
          </a:p>
          <a:p>
            <a:pPr>
              <a:buFont typeface="Wingdings" panose="05000000000000000000" pitchFamily="2" charset="2"/>
              <a:buChar char="ü"/>
            </a:pPr>
            <a:r>
              <a:rPr lang="en-GB" sz="2400" dirty="0" smtClean="0"/>
              <a:t>Problem Statement/Justification</a:t>
            </a:r>
          </a:p>
          <a:p>
            <a:pPr>
              <a:buFont typeface="Wingdings" panose="05000000000000000000" pitchFamily="2" charset="2"/>
              <a:buChar char="ü"/>
            </a:pPr>
            <a:r>
              <a:rPr lang="en-GB" sz="2400" dirty="0" smtClean="0"/>
              <a:t>Objectives of the Study</a:t>
            </a:r>
          </a:p>
          <a:p>
            <a:pPr>
              <a:buFont typeface="Wingdings" panose="05000000000000000000" pitchFamily="2" charset="2"/>
              <a:buChar char="ü"/>
            </a:pPr>
            <a:r>
              <a:rPr lang="en-GB" sz="2400" dirty="0" smtClean="0"/>
              <a:t>Literature Review</a:t>
            </a:r>
          </a:p>
          <a:p>
            <a:pPr>
              <a:buFont typeface="Wingdings" panose="05000000000000000000" pitchFamily="2" charset="2"/>
              <a:buChar char="ü"/>
            </a:pPr>
            <a:r>
              <a:rPr lang="en-GB" sz="2400" dirty="0" smtClean="0"/>
              <a:t>Methodology</a:t>
            </a:r>
          </a:p>
          <a:p>
            <a:pPr>
              <a:buFont typeface="Wingdings" panose="05000000000000000000" pitchFamily="2" charset="2"/>
              <a:buChar char="ü"/>
            </a:pPr>
            <a:r>
              <a:rPr lang="en-GB" sz="2400" dirty="0" smtClean="0"/>
              <a:t>Expected Outputs/ Result</a:t>
            </a:r>
          </a:p>
          <a:p>
            <a:pPr>
              <a:buFont typeface="Wingdings" panose="05000000000000000000" pitchFamily="2" charset="2"/>
              <a:buChar char="ü"/>
            </a:pPr>
            <a:r>
              <a:rPr lang="en-GB" sz="2400" dirty="0" smtClean="0"/>
              <a:t>Work Plan/Time Frame</a:t>
            </a:r>
          </a:p>
          <a:p>
            <a:pPr>
              <a:buFont typeface="Wingdings" panose="05000000000000000000" pitchFamily="2" charset="2"/>
              <a:buChar char="ü"/>
            </a:pPr>
            <a:r>
              <a:rPr lang="en-GB" sz="2400" dirty="0" smtClean="0"/>
              <a:t>Budget</a:t>
            </a:r>
          </a:p>
          <a:p>
            <a:pPr>
              <a:buFont typeface="Wingdings" panose="05000000000000000000" pitchFamily="2" charset="2"/>
              <a:buChar char="ü"/>
            </a:pPr>
            <a:r>
              <a:rPr lang="en-GB" sz="2400" dirty="0" smtClean="0"/>
              <a:t>References </a:t>
            </a:r>
          </a:p>
          <a:p>
            <a:pPr>
              <a:buFont typeface="Wingdings" panose="05000000000000000000" pitchFamily="2" charset="2"/>
              <a:buChar char="ü"/>
            </a:pPr>
            <a:r>
              <a:rPr lang="en-GB" sz="2400" dirty="0" smtClean="0"/>
              <a:t>Signatures of PI, Head of Department, Chairman, Institution’s Committee on Research (ICR), and Head of Institution</a:t>
            </a:r>
            <a:endParaRPr lang="en-US" sz="2400"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33</a:t>
            </a:fld>
            <a:endParaRPr lang="en-US" sz="2800" dirty="0"/>
          </a:p>
        </p:txBody>
      </p:sp>
    </p:spTree>
    <p:extLst>
      <p:ext uri="{BB962C8B-B14F-4D97-AF65-F5344CB8AC3E}">
        <p14:creationId xmlns:p14="http://schemas.microsoft.com/office/powerpoint/2010/main" val="4046477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442" y="223724"/>
            <a:ext cx="11038703" cy="6001643"/>
          </a:xfrm>
          <a:prstGeom prst="rect">
            <a:avLst/>
          </a:prstGeom>
        </p:spPr>
        <p:txBody>
          <a:bodyPr wrap="square">
            <a:spAutoFit/>
          </a:bodyPr>
          <a:lstStyle/>
          <a:p>
            <a:pPr algn="just">
              <a:lnSpc>
                <a:spcPct val="200000"/>
              </a:lnSpc>
              <a:buFont typeface="Wingdings" panose="05000000000000000000" pitchFamily="2" charset="2"/>
              <a:buChar char="§"/>
            </a:pPr>
            <a:r>
              <a:rPr lang="en-GB" sz="2400" dirty="0" smtClean="0"/>
              <a:t>Thereafter, the proposal, having been recommended by Research Development and Training Committee to be forwarded to </a:t>
            </a:r>
            <a:r>
              <a:rPr lang="en-GB" sz="2400" dirty="0" err="1" smtClean="0"/>
              <a:t>TETFund</a:t>
            </a:r>
            <a:r>
              <a:rPr lang="en-GB" sz="2400" dirty="0" smtClean="0"/>
              <a:t>, is processed by the Centre for Research Management and forwarded to </a:t>
            </a:r>
            <a:r>
              <a:rPr lang="en-GB" sz="2400" dirty="0" err="1" smtClean="0"/>
              <a:t>TETFund</a:t>
            </a:r>
            <a:r>
              <a:rPr lang="en-GB" sz="2400" dirty="0" smtClean="0"/>
              <a:t> for consideration and approval, for the first tranche of 60%, and thereafter, 40% of the total approved sum on completion and submission of close-out report.</a:t>
            </a:r>
          </a:p>
          <a:p>
            <a:pPr algn="just">
              <a:lnSpc>
                <a:spcPct val="200000"/>
              </a:lnSpc>
              <a:buFont typeface="Wingdings" panose="05000000000000000000" pitchFamily="2" charset="2"/>
              <a:buChar char="§"/>
            </a:pPr>
            <a:r>
              <a:rPr lang="en-GB" sz="2400" dirty="0" smtClean="0"/>
              <a:t>PIs must always ensure that close-out/completion reports are submitted to </a:t>
            </a:r>
            <a:r>
              <a:rPr lang="en-GB" sz="2400" dirty="0" err="1" smtClean="0"/>
              <a:t>TETFund</a:t>
            </a:r>
            <a:r>
              <a:rPr lang="en-GB" sz="2400" dirty="0" smtClean="0"/>
              <a:t> within the period specified for the completion of the project. </a:t>
            </a:r>
          </a:p>
          <a:p>
            <a:pPr algn="just">
              <a:lnSpc>
                <a:spcPct val="200000"/>
              </a:lnSpc>
              <a:buFont typeface="Wingdings" panose="05000000000000000000" pitchFamily="2" charset="2"/>
              <a:buChar char="§"/>
            </a:pPr>
            <a:r>
              <a:rPr lang="en-GB" sz="2400" dirty="0" smtClean="0"/>
              <a:t>There is no restriction in thematic areas under IBR. </a:t>
            </a:r>
            <a:endParaRPr lang="en-US" sz="24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34</a:t>
            </a:fld>
            <a:endParaRPr lang="en-US" sz="2800" dirty="0"/>
          </a:p>
        </p:txBody>
      </p:sp>
    </p:spTree>
    <p:extLst>
      <p:ext uri="{BB962C8B-B14F-4D97-AF65-F5344CB8AC3E}">
        <p14:creationId xmlns:p14="http://schemas.microsoft.com/office/powerpoint/2010/main" val="30988519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49" y="0"/>
            <a:ext cx="10515600" cy="1325563"/>
          </a:xfrm>
        </p:spPr>
        <p:txBody>
          <a:bodyPr/>
          <a:lstStyle/>
          <a:p>
            <a:r>
              <a:rPr lang="en-GB" dirty="0" smtClean="0"/>
              <a:t>vi. </a:t>
            </a:r>
            <a:r>
              <a:rPr lang="en-GB" b="1" dirty="0" smtClean="0"/>
              <a:t>National Research Fund (NRF)</a:t>
            </a:r>
            <a:endParaRPr lang="en-US" dirty="0"/>
          </a:p>
        </p:txBody>
      </p:sp>
      <p:sp>
        <p:nvSpPr>
          <p:cNvPr id="3" name="Content Placeholder 2"/>
          <p:cNvSpPr>
            <a:spLocks noGrp="1"/>
          </p:cNvSpPr>
          <p:nvPr>
            <p:ph idx="1"/>
          </p:nvPr>
        </p:nvSpPr>
        <p:spPr>
          <a:xfrm>
            <a:off x="195648" y="985365"/>
            <a:ext cx="11469129" cy="5143586"/>
          </a:xfrm>
        </p:spPr>
        <p:txBody>
          <a:bodyPr>
            <a:normAutofit lnSpcReduction="10000"/>
          </a:bodyPr>
          <a:lstStyle/>
          <a:p>
            <a:pPr marL="0" indent="0" algn="just">
              <a:buNone/>
            </a:pPr>
            <a:r>
              <a:rPr lang="en-GB" sz="2400" dirty="0" smtClean="0"/>
              <a:t>This is one of the special intervention areas of </a:t>
            </a:r>
            <a:r>
              <a:rPr lang="en-GB" sz="2400" dirty="0" err="1" smtClean="0"/>
              <a:t>TETFund</a:t>
            </a:r>
            <a:r>
              <a:rPr lang="en-GB" sz="2400" dirty="0" smtClean="0"/>
              <a:t> that has virtually become an annual Intervention. It is an applied research </a:t>
            </a:r>
            <a:r>
              <a:rPr lang="en-GB" sz="2400" dirty="0" err="1" smtClean="0"/>
              <a:t>i.e</a:t>
            </a:r>
            <a:r>
              <a:rPr lang="en-GB" sz="2400" dirty="0" smtClean="0"/>
              <a:t>, it is the scientific study that is designed to solve specific real-life problems or answer certain questions. Its goal is to find out solution for the problem under consideration.</a:t>
            </a:r>
          </a:p>
          <a:p>
            <a:pPr marL="0" indent="0">
              <a:buNone/>
            </a:pPr>
            <a:r>
              <a:rPr lang="en-GB" sz="2400" b="1" dirty="0" smtClean="0"/>
              <a:t>Objective</a:t>
            </a:r>
          </a:p>
          <a:p>
            <a:pPr marL="0" indent="0" algn="just">
              <a:buNone/>
            </a:pPr>
            <a:r>
              <a:rPr lang="en-GB" sz="2400" dirty="0" smtClean="0"/>
              <a:t>This was introduced to encourage cutting-edge researches which explore research areas relevant to societal needs of Nigeria. It has a ceiling grant of N50,000,000.00 (Fifty Million Naira) only. Multidisciplinary research projects comprising researchers from various disciplines are encouraged . </a:t>
            </a:r>
          </a:p>
          <a:p>
            <a:pPr marL="0" indent="0" algn="just">
              <a:buNone/>
            </a:pPr>
            <a:r>
              <a:rPr lang="en-GB" sz="2400" b="1" dirty="0" smtClean="0"/>
              <a:t>Thematic Categories/Areas: </a:t>
            </a:r>
          </a:p>
          <a:p>
            <a:pPr marL="0" indent="0" algn="just">
              <a:buNone/>
            </a:pPr>
            <a:r>
              <a:rPr lang="en-GB" sz="2400" dirty="0" smtClean="0"/>
              <a:t>NRF is restricted to three main thematic categories. These are: </a:t>
            </a:r>
          </a:p>
          <a:p>
            <a:pPr algn="just">
              <a:buFont typeface="Wingdings" panose="05000000000000000000" pitchFamily="2" charset="2"/>
              <a:buChar char="ü"/>
            </a:pPr>
            <a:r>
              <a:rPr lang="en-GB" sz="2400" dirty="0" smtClean="0"/>
              <a:t> Humanities and Social Sciences</a:t>
            </a:r>
            <a:r>
              <a:rPr lang="en-US" sz="2400" dirty="0" smtClean="0"/>
              <a:t> (HSS)</a:t>
            </a:r>
          </a:p>
          <a:p>
            <a:pPr algn="just">
              <a:buFont typeface="Wingdings" panose="05000000000000000000" pitchFamily="2" charset="2"/>
              <a:buChar char="ü"/>
            </a:pPr>
            <a:r>
              <a:rPr lang="en-GB" sz="2400" dirty="0" smtClean="0"/>
              <a:t>Science, Engineering and Technology (SET)</a:t>
            </a:r>
          </a:p>
          <a:p>
            <a:pPr algn="just">
              <a:buFont typeface="Wingdings" panose="05000000000000000000" pitchFamily="2" charset="2"/>
              <a:buChar char="ü"/>
            </a:pPr>
            <a:r>
              <a:rPr lang="en-GB" sz="2400" dirty="0" smtClean="0"/>
              <a:t>Cross-Cutting (CC)</a:t>
            </a:r>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35</a:t>
            </a:fld>
            <a:endParaRPr lang="en-US" sz="2800" dirty="0"/>
          </a:p>
        </p:txBody>
      </p:sp>
    </p:spTree>
    <p:extLst>
      <p:ext uri="{BB962C8B-B14F-4D97-AF65-F5344CB8AC3E}">
        <p14:creationId xmlns:p14="http://schemas.microsoft.com/office/powerpoint/2010/main" val="13429603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584" y="297864"/>
            <a:ext cx="11100486" cy="6186309"/>
          </a:xfrm>
          <a:prstGeom prst="rect">
            <a:avLst/>
          </a:prstGeom>
        </p:spPr>
        <p:txBody>
          <a:bodyPr wrap="square">
            <a:spAutoFit/>
          </a:bodyPr>
          <a:lstStyle/>
          <a:p>
            <a:pPr algn="just">
              <a:lnSpc>
                <a:spcPct val="110000"/>
              </a:lnSpc>
            </a:pPr>
            <a:r>
              <a:rPr lang="en-GB" sz="2400" dirty="0" smtClean="0"/>
              <a:t>Each of the above thematic categories has its own thematic areas. </a:t>
            </a:r>
          </a:p>
          <a:p>
            <a:pPr algn="just">
              <a:lnSpc>
                <a:spcPct val="110000"/>
              </a:lnSpc>
            </a:pPr>
            <a:r>
              <a:rPr lang="en-GB" sz="2400" b="1" dirty="0" smtClean="0"/>
              <a:t>Eligibility </a:t>
            </a:r>
          </a:p>
          <a:p>
            <a:pPr algn="just">
              <a:lnSpc>
                <a:spcPct val="110000"/>
              </a:lnSpc>
            </a:pPr>
            <a:r>
              <a:rPr lang="en-GB" sz="2400" dirty="0" smtClean="0"/>
              <a:t> All lecturers in tertiary institutions (Universities, Polytechnics, and Colleges of Education) in Nigeria are eligible to apply. </a:t>
            </a:r>
          </a:p>
          <a:p>
            <a:pPr algn="just">
              <a:lnSpc>
                <a:spcPct val="110000"/>
              </a:lnSpc>
            </a:pPr>
            <a:r>
              <a:rPr lang="en-GB" sz="2400" b="1" dirty="0" smtClean="0"/>
              <a:t>The Process</a:t>
            </a:r>
          </a:p>
          <a:p>
            <a:pPr algn="just">
              <a:lnSpc>
                <a:spcPct val="110000"/>
              </a:lnSpc>
            </a:pPr>
            <a:r>
              <a:rPr lang="en-GB" sz="2400" dirty="0" smtClean="0"/>
              <a:t>The call for proposal is in two stages: </a:t>
            </a:r>
          </a:p>
          <a:p>
            <a:pPr marL="342900" indent="-342900" algn="just">
              <a:lnSpc>
                <a:spcPct val="110000"/>
              </a:lnSpc>
              <a:buAutoNum type="alphaLcPeriod"/>
            </a:pPr>
            <a:r>
              <a:rPr lang="en-GB" sz="2400" dirty="0" smtClean="0"/>
              <a:t>Submission of concept notes</a:t>
            </a:r>
          </a:p>
          <a:p>
            <a:pPr marL="342900" indent="-342900" algn="just">
              <a:lnSpc>
                <a:spcPct val="110000"/>
              </a:lnSpc>
              <a:buAutoNum type="alphaLcPeriod"/>
            </a:pPr>
            <a:r>
              <a:rPr lang="en-GB" sz="2400" dirty="0" smtClean="0"/>
              <a:t>Submission of full proposal (Application form)</a:t>
            </a:r>
          </a:p>
          <a:p>
            <a:pPr marL="285750" indent="-285750" algn="just">
              <a:lnSpc>
                <a:spcPct val="110000"/>
              </a:lnSpc>
              <a:buFont typeface="Wingdings" panose="05000000000000000000" pitchFamily="2" charset="2"/>
              <a:buChar char="Ø"/>
            </a:pPr>
            <a:r>
              <a:rPr lang="en-GB" sz="2400" b="1" dirty="0" smtClean="0"/>
              <a:t>Submission of Concept Notes : </a:t>
            </a:r>
            <a:r>
              <a:rPr lang="en-GB" sz="2400" dirty="0" smtClean="0"/>
              <a:t>The concept note briefly describes the research project idea or concept. The watch-word is ‘briefly’. Once there is a call for submission of concept notes, the concept note is submitted using the following format or template: </a:t>
            </a:r>
          </a:p>
          <a:p>
            <a:pPr marL="342900" indent="-342900" algn="just">
              <a:lnSpc>
                <a:spcPct val="110000"/>
              </a:lnSpc>
              <a:buFont typeface="Wingdings" panose="05000000000000000000" pitchFamily="2" charset="2"/>
              <a:buChar char="ü"/>
            </a:pPr>
            <a:r>
              <a:rPr lang="en-GB" sz="2400" dirty="0" smtClean="0"/>
              <a:t>Title of proposed research</a:t>
            </a:r>
          </a:p>
          <a:p>
            <a:pPr marL="342900" indent="-342900" algn="just">
              <a:lnSpc>
                <a:spcPct val="110000"/>
              </a:lnSpc>
              <a:buFont typeface="Wingdings" panose="05000000000000000000" pitchFamily="2" charset="2"/>
              <a:buChar char="ü"/>
            </a:pPr>
            <a:r>
              <a:rPr lang="en-GB" sz="2400" dirty="0" smtClean="0"/>
              <a:t>Thematic categories</a:t>
            </a:r>
          </a:p>
          <a:p>
            <a:pPr marL="342900" indent="-342900" algn="just">
              <a:lnSpc>
                <a:spcPct val="110000"/>
              </a:lnSpc>
              <a:buFont typeface="Wingdings" panose="05000000000000000000" pitchFamily="2" charset="2"/>
              <a:buChar char="ü"/>
            </a:pPr>
            <a:r>
              <a:rPr lang="en-GB" sz="2400" dirty="0" smtClean="0"/>
              <a:t>Background to the research </a:t>
            </a:r>
            <a:endParaRPr lang="en-US" sz="24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36</a:t>
            </a:fld>
            <a:endParaRPr lang="en-US" sz="2800" dirty="0"/>
          </a:p>
        </p:txBody>
      </p:sp>
    </p:spTree>
    <p:extLst>
      <p:ext uri="{BB962C8B-B14F-4D97-AF65-F5344CB8AC3E}">
        <p14:creationId xmlns:p14="http://schemas.microsoft.com/office/powerpoint/2010/main" val="599169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1297" y="199010"/>
            <a:ext cx="10865707" cy="6129050"/>
          </a:xfrm>
          <a:prstGeom prst="rect">
            <a:avLst/>
          </a:prstGeom>
        </p:spPr>
        <p:txBody>
          <a:bodyPr wrap="square">
            <a:spAutoFit/>
          </a:bodyPr>
          <a:lstStyle/>
          <a:p>
            <a:pPr marL="342900" indent="-342900">
              <a:lnSpc>
                <a:spcPct val="150000"/>
              </a:lnSpc>
              <a:buFont typeface="Wingdings" panose="05000000000000000000" pitchFamily="2" charset="2"/>
              <a:buChar char="ü"/>
            </a:pPr>
            <a:r>
              <a:rPr lang="en-GB" sz="2400" dirty="0" smtClean="0"/>
              <a:t>Statement of the Problem</a:t>
            </a:r>
          </a:p>
          <a:p>
            <a:pPr marL="342900" indent="-342900">
              <a:lnSpc>
                <a:spcPct val="150000"/>
              </a:lnSpc>
              <a:buFont typeface="Wingdings" panose="05000000000000000000" pitchFamily="2" charset="2"/>
              <a:buChar char="ü"/>
            </a:pPr>
            <a:r>
              <a:rPr lang="en-GB" sz="2400" dirty="0" smtClean="0"/>
              <a:t>Objectives of the Research</a:t>
            </a:r>
          </a:p>
          <a:p>
            <a:pPr marL="342900" indent="-342900">
              <a:lnSpc>
                <a:spcPct val="150000"/>
              </a:lnSpc>
              <a:buFont typeface="Wingdings" panose="05000000000000000000" pitchFamily="2" charset="2"/>
              <a:buChar char="ü"/>
            </a:pPr>
            <a:r>
              <a:rPr lang="en-GB" sz="2400" dirty="0" smtClean="0"/>
              <a:t>Research Questions </a:t>
            </a:r>
          </a:p>
          <a:p>
            <a:pPr marL="342900" indent="-342900">
              <a:lnSpc>
                <a:spcPct val="150000"/>
              </a:lnSpc>
              <a:buFont typeface="Wingdings" panose="05000000000000000000" pitchFamily="2" charset="2"/>
              <a:buChar char="ü"/>
            </a:pPr>
            <a:r>
              <a:rPr lang="en-GB" sz="2400" dirty="0" smtClean="0"/>
              <a:t>Literature Review</a:t>
            </a:r>
          </a:p>
          <a:p>
            <a:pPr marL="342900" indent="-342900">
              <a:lnSpc>
                <a:spcPct val="150000"/>
              </a:lnSpc>
              <a:buFont typeface="Wingdings" panose="05000000000000000000" pitchFamily="2" charset="2"/>
              <a:buChar char="ü"/>
            </a:pPr>
            <a:r>
              <a:rPr lang="en-GB" sz="2400" dirty="0" smtClean="0"/>
              <a:t>Theoretical Framework</a:t>
            </a:r>
          </a:p>
          <a:p>
            <a:pPr marL="342900" indent="-342900">
              <a:lnSpc>
                <a:spcPct val="150000"/>
              </a:lnSpc>
              <a:buFont typeface="Wingdings" panose="05000000000000000000" pitchFamily="2" charset="2"/>
              <a:buChar char="ü"/>
            </a:pPr>
            <a:r>
              <a:rPr lang="en-GB" sz="2400" dirty="0" smtClean="0"/>
              <a:t>Research Methodology </a:t>
            </a:r>
          </a:p>
          <a:p>
            <a:pPr marL="342900" indent="-342900">
              <a:lnSpc>
                <a:spcPct val="150000"/>
              </a:lnSpc>
              <a:buFont typeface="Wingdings" panose="05000000000000000000" pitchFamily="2" charset="2"/>
              <a:buChar char="ü"/>
            </a:pPr>
            <a:r>
              <a:rPr lang="en-GB" sz="2400" dirty="0" smtClean="0"/>
              <a:t>Expected Results</a:t>
            </a:r>
          </a:p>
          <a:p>
            <a:pPr marL="342900" indent="-342900">
              <a:lnSpc>
                <a:spcPct val="150000"/>
              </a:lnSpc>
              <a:buFont typeface="Wingdings" panose="05000000000000000000" pitchFamily="2" charset="2"/>
              <a:buChar char="ü"/>
            </a:pPr>
            <a:r>
              <a:rPr lang="en-GB" sz="2400" dirty="0" smtClean="0"/>
              <a:t>Innovation: How different is it from other, or earlier projects</a:t>
            </a:r>
          </a:p>
          <a:p>
            <a:pPr marL="342900" indent="-342900">
              <a:lnSpc>
                <a:spcPct val="150000"/>
              </a:lnSpc>
              <a:buFont typeface="Wingdings" panose="05000000000000000000" pitchFamily="2" charset="2"/>
              <a:buChar char="ü"/>
            </a:pPr>
            <a:r>
              <a:rPr lang="en-GB" sz="2400" dirty="0" smtClean="0"/>
              <a:t>Estimated Budget</a:t>
            </a:r>
          </a:p>
          <a:p>
            <a:pPr marL="342900" indent="-342900">
              <a:lnSpc>
                <a:spcPct val="150000"/>
              </a:lnSpc>
              <a:buFont typeface="Wingdings" panose="05000000000000000000" pitchFamily="2" charset="2"/>
              <a:buChar char="ü"/>
            </a:pPr>
            <a:r>
              <a:rPr lang="en-GB" sz="2400" dirty="0" smtClean="0"/>
              <a:t>References (not more than five [5])</a:t>
            </a:r>
          </a:p>
          <a:p>
            <a:pPr marL="342900" indent="-342900">
              <a:lnSpc>
                <a:spcPct val="150000"/>
              </a:lnSpc>
              <a:buFont typeface="Wingdings" panose="05000000000000000000" pitchFamily="2" charset="2"/>
              <a:buChar char="ü"/>
            </a:pPr>
            <a:r>
              <a:rPr lang="en-GB" sz="2400" dirty="0" smtClean="0"/>
              <a:t>Research Team (Name/Rank/Highest Qualification/Area of Specialisation</a:t>
            </a:r>
          </a:p>
        </p:txBody>
      </p:sp>
      <p:sp>
        <p:nvSpPr>
          <p:cNvPr id="3" name="Footer Placeholder 2"/>
          <p:cNvSpPr>
            <a:spLocks noGrp="1"/>
          </p:cNvSpPr>
          <p:nvPr>
            <p:ph type="ftr" sz="quarter" idx="11"/>
          </p:nvPr>
        </p:nvSpPr>
        <p:spPr/>
        <p:txBody>
          <a:bodyPr/>
          <a:lstStyle/>
          <a:p>
            <a:r>
              <a:rPr lang="da-DK" smtClean="0"/>
              <a:t>PROF. E.A. KENEN: AN OVERVIEW</a:t>
            </a:r>
            <a:endParaRPr lang="en-US"/>
          </a:p>
        </p:txBody>
      </p:sp>
      <p:sp>
        <p:nvSpPr>
          <p:cNvPr id="4" name="Slide Number Placeholder 3"/>
          <p:cNvSpPr>
            <a:spLocks noGrp="1"/>
          </p:cNvSpPr>
          <p:nvPr>
            <p:ph type="sldNum" sz="quarter" idx="12"/>
          </p:nvPr>
        </p:nvSpPr>
        <p:spPr/>
        <p:txBody>
          <a:bodyPr/>
          <a:lstStyle/>
          <a:p>
            <a:fld id="{5F44E04F-83CB-41FC-99D1-0F5C9AE11320}" type="slidenum">
              <a:rPr lang="en-US" sz="2800" smtClean="0"/>
              <a:t>37</a:t>
            </a:fld>
            <a:endParaRPr lang="en-US" sz="2800" dirty="0"/>
          </a:p>
        </p:txBody>
      </p:sp>
    </p:spTree>
    <p:extLst>
      <p:ext uri="{BB962C8B-B14F-4D97-AF65-F5344CB8AC3E}">
        <p14:creationId xmlns:p14="http://schemas.microsoft.com/office/powerpoint/2010/main" val="10615438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653" y="0"/>
            <a:ext cx="11137557" cy="6186309"/>
          </a:xfrm>
          <a:prstGeom prst="rect">
            <a:avLst/>
          </a:prstGeom>
        </p:spPr>
        <p:txBody>
          <a:bodyPr wrap="square">
            <a:spAutoFit/>
          </a:bodyPr>
          <a:lstStyle/>
          <a:p>
            <a:pPr>
              <a:lnSpc>
                <a:spcPct val="150000"/>
              </a:lnSpc>
            </a:pPr>
            <a:r>
              <a:rPr lang="en-GB" sz="2400" b="1" dirty="0" smtClean="0"/>
              <a:t>b. Submission of Full Proposal (Application Form)</a:t>
            </a:r>
          </a:p>
          <a:p>
            <a:pPr marL="285750" indent="-285750">
              <a:lnSpc>
                <a:spcPct val="150000"/>
              </a:lnSpc>
              <a:buFont typeface="Wingdings" panose="05000000000000000000" pitchFamily="2" charset="2"/>
              <a:buChar char="Ø"/>
            </a:pPr>
            <a:r>
              <a:rPr lang="en-GB" sz="2400" dirty="0" smtClean="0"/>
              <a:t>The full proposal is submitted by the PI where he/she has been communicated by </a:t>
            </a:r>
            <a:r>
              <a:rPr lang="en-GB" sz="2400" dirty="0" err="1" smtClean="0"/>
              <a:t>TETFund</a:t>
            </a:r>
            <a:r>
              <a:rPr lang="en-GB" sz="2400" dirty="0" smtClean="0"/>
              <a:t> to do so. </a:t>
            </a:r>
          </a:p>
          <a:p>
            <a:pPr marL="285750" indent="-285750">
              <a:lnSpc>
                <a:spcPct val="150000"/>
              </a:lnSpc>
              <a:buFont typeface="Wingdings" panose="05000000000000000000" pitchFamily="2" charset="2"/>
              <a:buChar char="Ø"/>
            </a:pPr>
            <a:r>
              <a:rPr lang="en-GB" sz="2400" dirty="0" smtClean="0"/>
              <a:t>The full proposal contains details of the research proposal and submitted in accordance with the NRF Application Form. </a:t>
            </a:r>
          </a:p>
          <a:p>
            <a:pPr marL="285750" indent="-285750">
              <a:lnSpc>
                <a:spcPct val="150000"/>
              </a:lnSpc>
              <a:buFont typeface="Wingdings" panose="05000000000000000000" pitchFamily="2" charset="2"/>
              <a:buChar char="Ø"/>
            </a:pPr>
            <a:r>
              <a:rPr lang="en-GB" sz="2400" dirty="0" smtClean="0"/>
              <a:t>The Application Form contains the following: </a:t>
            </a:r>
          </a:p>
          <a:p>
            <a:pPr marL="342900" indent="-342900">
              <a:lnSpc>
                <a:spcPct val="150000"/>
              </a:lnSpc>
              <a:buFont typeface="Wingdings" panose="05000000000000000000" pitchFamily="2" charset="2"/>
              <a:buChar char="ü"/>
            </a:pPr>
            <a:r>
              <a:rPr lang="en-GB" sz="2400" dirty="0" smtClean="0"/>
              <a:t>Cover Page (to be filled by the applicant)</a:t>
            </a:r>
          </a:p>
          <a:p>
            <a:pPr marL="342900" indent="-342900">
              <a:lnSpc>
                <a:spcPct val="150000"/>
              </a:lnSpc>
              <a:buFont typeface="Wingdings" panose="05000000000000000000" pitchFamily="2" charset="2"/>
              <a:buChar char="ü"/>
            </a:pPr>
            <a:r>
              <a:rPr lang="en-GB" sz="2400" dirty="0" smtClean="0"/>
              <a:t>Five major sectors (to be filled by the applicant)</a:t>
            </a:r>
          </a:p>
          <a:p>
            <a:pPr marL="342900" indent="-342900">
              <a:lnSpc>
                <a:spcPct val="150000"/>
              </a:lnSpc>
              <a:buFont typeface="Wingdings" panose="05000000000000000000" pitchFamily="2" charset="2"/>
              <a:buChar char="Ø"/>
            </a:pPr>
            <a:r>
              <a:rPr lang="en-GB" sz="2400" dirty="0" smtClean="0"/>
              <a:t>There are also the following appendices: </a:t>
            </a:r>
          </a:p>
          <a:p>
            <a:pPr marL="342900" indent="-342900">
              <a:lnSpc>
                <a:spcPct val="150000"/>
              </a:lnSpc>
              <a:buFont typeface="Wingdings" panose="05000000000000000000" pitchFamily="2" charset="2"/>
              <a:buChar char="ü"/>
            </a:pPr>
            <a:r>
              <a:rPr lang="en-GB" sz="2400" dirty="0" smtClean="0"/>
              <a:t>Appendix iii - which provides guidelines for the completion of the Application Form</a:t>
            </a:r>
          </a:p>
          <a:p>
            <a:pPr marL="342900" indent="-342900">
              <a:lnSpc>
                <a:spcPct val="150000"/>
              </a:lnSpc>
              <a:buFont typeface="Wingdings" panose="05000000000000000000" pitchFamily="2" charset="2"/>
              <a:buChar char="ü"/>
            </a:pPr>
            <a:r>
              <a:rPr lang="en-GB" sz="2400" dirty="0" smtClean="0"/>
              <a:t>Appendix iv – which provides Proposal Assessment Template</a:t>
            </a:r>
            <a:endParaRPr lang="en-US" sz="24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38</a:t>
            </a:fld>
            <a:endParaRPr lang="en-US" sz="2800" dirty="0"/>
          </a:p>
        </p:txBody>
      </p:sp>
    </p:spTree>
    <p:extLst>
      <p:ext uri="{BB962C8B-B14F-4D97-AF65-F5344CB8AC3E}">
        <p14:creationId xmlns:p14="http://schemas.microsoft.com/office/powerpoint/2010/main" val="37472862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6058" y="328139"/>
            <a:ext cx="11092795" cy="5262979"/>
          </a:xfrm>
          <a:prstGeom prst="rect">
            <a:avLst/>
          </a:prstGeom>
        </p:spPr>
        <p:txBody>
          <a:bodyPr wrap="square">
            <a:spAutoFit/>
          </a:bodyPr>
          <a:lstStyle/>
          <a:p>
            <a:pPr marL="285750" indent="-285750" algn="just">
              <a:buFont typeface="Wingdings" panose="05000000000000000000" pitchFamily="2" charset="2"/>
              <a:buChar char="ü"/>
            </a:pPr>
            <a:r>
              <a:rPr lang="en-GB" sz="2800" dirty="0" smtClean="0"/>
              <a:t>Appendix v – which provides the template for the  preparation of the Progress Report</a:t>
            </a:r>
          </a:p>
          <a:p>
            <a:pPr marL="285750" indent="-285750" algn="just">
              <a:buFont typeface="Wingdings" panose="05000000000000000000" pitchFamily="2" charset="2"/>
              <a:buChar char="Ø"/>
            </a:pPr>
            <a:r>
              <a:rPr lang="en-GB" sz="2800" dirty="0" smtClean="0"/>
              <a:t>when the Application Form is submitted by the PI, it is evaluated and assessed by </a:t>
            </a:r>
            <a:r>
              <a:rPr lang="en-GB" sz="2800" dirty="0" err="1" smtClean="0"/>
              <a:t>TETFund’s</a:t>
            </a:r>
            <a:r>
              <a:rPr lang="en-GB" sz="2800" dirty="0" smtClean="0"/>
              <a:t> Team of Assessors</a:t>
            </a:r>
          </a:p>
          <a:p>
            <a:pPr marL="285750" indent="-285750" algn="just">
              <a:buFont typeface="Wingdings" panose="05000000000000000000" pitchFamily="2" charset="2"/>
              <a:buChar char="Ø"/>
            </a:pPr>
            <a:r>
              <a:rPr lang="en-GB" sz="2800" dirty="0" smtClean="0"/>
              <a:t>If the proposal is found fundable, the PI is communicated alongside the university of the Grant</a:t>
            </a:r>
          </a:p>
          <a:p>
            <a:pPr marL="285750" indent="-285750" algn="just">
              <a:buFont typeface="Wingdings" panose="05000000000000000000" pitchFamily="2" charset="2"/>
              <a:buChar char="Ø"/>
            </a:pPr>
            <a:r>
              <a:rPr lang="en-GB" sz="2800" dirty="0" smtClean="0"/>
              <a:t>Disbursement of funds is thereafter done in three tranches – first tranche 60%, second tranche 30%, and third tranche 10%. The second tranche is disbursed upon submission of first Progress Report by PI, and upon successful evaluation by </a:t>
            </a:r>
            <a:r>
              <a:rPr lang="en-GB" sz="2800" dirty="0" err="1" smtClean="0"/>
              <a:t>TETFund’s</a:t>
            </a:r>
            <a:r>
              <a:rPr lang="en-GB" sz="2800" dirty="0" smtClean="0"/>
              <a:t> monitoring and evaluation team of the work done so far. The third tranche is paid after the submission of Close-out/Completion Report.</a:t>
            </a:r>
            <a:endParaRPr lang="en-US" sz="28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39</a:t>
            </a:fld>
            <a:endParaRPr lang="en-US" sz="2800" dirty="0"/>
          </a:p>
        </p:txBody>
      </p:sp>
    </p:spTree>
    <p:extLst>
      <p:ext uri="{BB962C8B-B14F-4D97-AF65-F5344CB8AC3E}">
        <p14:creationId xmlns:p14="http://schemas.microsoft.com/office/powerpoint/2010/main" val="16895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504340"/>
            <a:ext cx="10560676" cy="4893647"/>
          </a:xfrm>
          <a:prstGeom prst="rect">
            <a:avLst/>
          </a:prstGeom>
        </p:spPr>
        <p:txBody>
          <a:bodyPr wrap="square">
            <a:spAutoFit/>
          </a:bodyPr>
          <a:lstStyle/>
          <a:p>
            <a:pPr lvl="1" algn="just">
              <a:lnSpc>
                <a:spcPct val="150000"/>
              </a:lnSpc>
            </a:pPr>
            <a:r>
              <a:rPr lang="en-GB" sz="2600" dirty="0" smtClean="0"/>
              <a:t>	For non-teaching staff, sponsorship by </a:t>
            </a:r>
            <a:r>
              <a:rPr lang="en-GB" sz="2600" dirty="0" err="1" smtClean="0"/>
              <a:t>TETFund</a:t>
            </a:r>
            <a:r>
              <a:rPr lang="en-GB" sz="2600" dirty="0" smtClean="0"/>
              <a:t> is particularly in the areas of conference and workshop attendance. This is geared towards building their capacities for administrative excellence. It is in the light of the above that the title of my paper becomes apposite to this workshop. It is hoped that at the end of this presentation, participants at this workshop will not only be abreast with </a:t>
            </a:r>
            <a:r>
              <a:rPr lang="en-GB" sz="2600" dirty="0" err="1" smtClean="0"/>
              <a:t>TETFund</a:t>
            </a:r>
            <a:r>
              <a:rPr lang="en-GB" sz="2600" dirty="0" smtClean="0"/>
              <a:t> interventions and how to access them, but actually make conscious efforts to access same in order to sharpen their skills to attain academic and administrative excellence.</a:t>
            </a:r>
            <a:endParaRPr lang="en-US" sz="26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4</a:t>
            </a:fld>
            <a:endParaRPr lang="en-US" sz="2400" dirty="0"/>
          </a:p>
        </p:txBody>
      </p:sp>
    </p:spTree>
    <p:extLst>
      <p:ext uri="{BB962C8B-B14F-4D97-AF65-F5344CB8AC3E}">
        <p14:creationId xmlns:p14="http://schemas.microsoft.com/office/powerpoint/2010/main" val="2657784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4" y="323998"/>
            <a:ext cx="10848304" cy="2677656"/>
          </a:xfrm>
          <a:prstGeom prst="rect">
            <a:avLst/>
          </a:prstGeom>
        </p:spPr>
        <p:txBody>
          <a:bodyPr wrap="square">
            <a:spAutoFit/>
          </a:bodyPr>
          <a:lstStyle/>
          <a:p>
            <a:r>
              <a:rPr lang="en-GB" sz="2800" b="1" dirty="0"/>
              <a:t>5. SUMMARY OF TETFUND’S CONTENT-BASED INTERVENTIONS FROM 2010 TO JULY, </a:t>
            </a:r>
            <a:r>
              <a:rPr lang="en-GB" sz="2800" b="1" dirty="0" smtClean="0"/>
              <a:t>2023</a:t>
            </a:r>
          </a:p>
          <a:p>
            <a:endParaRPr lang="en-GB" sz="2800" b="1" dirty="0" smtClean="0"/>
          </a:p>
          <a:p>
            <a:endParaRPr lang="en-GB" sz="2800" b="1" dirty="0" smtClean="0"/>
          </a:p>
          <a:p>
            <a:r>
              <a:rPr lang="en-GB" sz="2800" b="1" dirty="0" smtClean="0"/>
              <a:t>OVERSEA TRAINING </a:t>
            </a:r>
          </a:p>
          <a:p>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942692880"/>
              </p:ext>
            </p:extLst>
          </p:nvPr>
        </p:nvGraphicFramePr>
        <p:xfrm>
          <a:off x="373490" y="2570767"/>
          <a:ext cx="10959918" cy="3046125"/>
        </p:xfrm>
        <a:graphic>
          <a:graphicData uri="http://schemas.openxmlformats.org/drawingml/2006/table">
            <a:tbl>
              <a:tblPr firstRow="1" bandRow="1">
                <a:tableStyleId>{5C22544A-7EE6-4342-B048-85BDC9FD1C3A}</a:tableStyleId>
              </a:tblPr>
              <a:tblGrid>
                <a:gridCol w="3653306"/>
                <a:gridCol w="3653306"/>
                <a:gridCol w="3653306"/>
              </a:tblGrid>
              <a:tr h="1112496">
                <a:tc>
                  <a:txBody>
                    <a:bodyPr/>
                    <a:lstStyle/>
                    <a:p>
                      <a:r>
                        <a:rPr lang="en-GB" sz="2800" dirty="0" smtClean="0"/>
                        <a:t>PROGRAMME</a:t>
                      </a:r>
                      <a:endParaRPr lang="en-US" sz="2800" dirty="0"/>
                    </a:p>
                  </a:txBody>
                  <a:tcPr/>
                </a:tc>
                <a:tc>
                  <a:txBody>
                    <a:bodyPr/>
                    <a:lstStyle/>
                    <a:p>
                      <a:r>
                        <a:rPr lang="en-GB" sz="2800" dirty="0" smtClean="0"/>
                        <a:t>NUMBER OF BENEFICIARIES</a:t>
                      </a:r>
                      <a:endParaRPr lang="en-US" sz="2800" dirty="0"/>
                    </a:p>
                  </a:txBody>
                  <a:tcPr/>
                </a:tc>
                <a:tc>
                  <a:txBody>
                    <a:bodyPr/>
                    <a:lstStyle/>
                    <a:p>
                      <a:r>
                        <a:rPr lang="en-GB" sz="2800" dirty="0" smtClean="0"/>
                        <a:t>TOTAL AMOUNT (N)</a:t>
                      </a:r>
                      <a:endParaRPr lang="en-US" sz="2800" dirty="0"/>
                    </a:p>
                  </a:txBody>
                  <a:tcPr/>
                </a:tc>
              </a:tr>
              <a:tr h="644543">
                <a:tc>
                  <a:txBody>
                    <a:bodyPr/>
                    <a:lstStyle/>
                    <a:p>
                      <a:r>
                        <a:rPr lang="en-GB" sz="2800" dirty="0" smtClean="0"/>
                        <a:t>PhD/MASTERS</a:t>
                      </a:r>
                      <a:endParaRPr lang="en-US" sz="2800" dirty="0"/>
                    </a:p>
                  </a:txBody>
                  <a:tcPr/>
                </a:tc>
                <a:tc>
                  <a:txBody>
                    <a:bodyPr/>
                    <a:lstStyle/>
                    <a:p>
                      <a:r>
                        <a:rPr lang="en-GB" sz="2800" dirty="0" smtClean="0"/>
                        <a:t>47</a:t>
                      </a:r>
                      <a:endParaRPr lang="en-US" sz="2800" dirty="0"/>
                    </a:p>
                  </a:txBody>
                  <a:tcPr/>
                </a:tc>
                <a:tc>
                  <a:txBody>
                    <a:bodyPr/>
                    <a:lstStyle/>
                    <a:p>
                      <a:r>
                        <a:rPr lang="en-GB" sz="2800" dirty="0" smtClean="0"/>
                        <a:t>1,044,135,489.60</a:t>
                      </a:r>
                      <a:endParaRPr lang="en-US" sz="2800" dirty="0"/>
                    </a:p>
                  </a:txBody>
                  <a:tcPr/>
                </a:tc>
              </a:tr>
              <a:tr h="644543">
                <a:tc>
                  <a:txBody>
                    <a:bodyPr/>
                    <a:lstStyle/>
                    <a:p>
                      <a:r>
                        <a:rPr lang="en-GB" sz="2800" b="1" dirty="0" smtClean="0"/>
                        <a:t>BENCH</a:t>
                      </a:r>
                      <a:r>
                        <a:rPr lang="en-GB" sz="2800" b="1" baseline="0" dirty="0" smtClean="0"/>
                        <a:t> WORK</a:t>
                      </a:r>
                      <a:endParaRPr lang="en-US" sz="2800" b="1" dirty="0"/>
                    </a:p>
                  </a:txBody>
                  <a:tcPr/>
                </a:tc>
                <a:tc>
                  <a:txBody>
                    <a:bodyPr/>
                    <a:lstStyle/>
                    <a:p>
                      <a:r>
                        <a:rPr lang="en-GB" sz="2800" dirty="0" smtClean="0"/>
                        <a:t>  7</a:t>
                      </a:r>
                      <a:endParaRPr lang="en-US" sz="2800" dirty="0"/>
                    </a:p>
                  </a:txBody>
                  <a:tcPr/>
                </a:tc>
                <a:tc>
                  <a:txBody>
                    <a:bodyPr/>
                    <a:lstStyle/>
                    <a:p>
                      <a:r>
                        <a:rPr lang="en-GB" sz="2800" dirty="0" smtClean="0"/>
                        <a:t>    76,080,509.80</a:t>
                      </a:r>
                      <a:endParaRPr lang="en-US" sz="2800" dirty="0"/>
                    </a:p>
                  </a:txBody>
                  <a:tcPr/>
                </a:tc>
              </a:tr>
              <a:tr h="644543">
                <a:tc>
                  <a:txBody>
                    <a:bodyPr/>
                    <a:lstStyle/>
                    <a:p>
                      <a:r>
                        <a:rPr lang="en-GB" sz="2800" b="1" dirty="0" smtClean="0"/>
                        <a:t>STRANDED SCHOLARS</a:t>
                      </a:r>
                      <a:endParaRPr lang="en-US" sz="2800" b="1" dirty="0"/>
                    </a:p>
                  </a:txBody>
                  <a:tcPr/>
                </a:tc>
                <a:tc>
                  <a:txBody>
                    <a:bodyPr/>
                    <a:lstStyle/>
                    <a:p>
                      <a:r>
                        <a:rPr lang="en-GB" sz="2800" dirty="0" smtClean="0"/>
                        <a:t>12</a:t>
                      </a:r>
                      <a:endParaRPr lang="en-US" sz="2800" dirty="0"/>
                    </a:p>
                  </a:txBody>
                  <a:tcPr/>
                </a:tc>
                <a:tc>
                  <a:txBody>
                    <a:bodyPr/>
                    <a:lstStyle/>
                    <a:p>
                      <a:r>
                        <a:rPr lang="en-GB" sz="2800" dirty="0" smtClean="0"/>
                        <a:t>     95,248,593.42</a:t>
                      </a:r>
                      <a:endParaRPr lang="en-US" sz="2800" dirty="0"/>
                    </a:p>
                  </a:txBody>
                  <a:tcPr/>
                </a:tc>
              </a:tr>
            </a:tbl>
          </a:graphicData>
        </a:graphic>
      </p:graphicFrame>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800" smtClean="0"/>
              <a:t>40</a:t>
            </a:fld>
            <a:endParaRPr lang="en-US" sz="2800" dirty="0"/>
          </a:p>
        </p:txBody>
      </p:sp>
    </p:spTree>
    <p:extLst>
      <p:ext uri="{BB962C8B-B14F-4D97-AF65-F5344CB8AC3E}">
        <p14:creationId xmlns:p14="http://schemas.microsoft.com/office/powerpoint/2010/main" val="29904288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9270819"/>
              </p:ext>
            </p:extLst>
          </p:nvPr>
        </p:nvGraphicFramePr>
        <p:xfrm>
          <a:off x="922097" y="879922"/>
          <a:ext cx="10514342" cy="1381472"/>
        </p:xfrm>
        <a:graphic>
          <a:graphicData uri="http://schemas.openxmlformats.org/drawingml/2006/table">
            <a:tbl>
              <a:tblPr firstRow="1" firstCol="1" bandRow="1">
                <a:tableStyleId>{5C22544A-7EE6-4342-B048-85BDC9FD1C3A}</a:tableStyleId>
              </a:tblPr>
              <a:tblGrid>
                <a:gridCol w="3504032"/>
                <a:gridCol w="3505155"/>
                <a:gridCol w="3505155"/>
              </a:tblGrid>
              <a:tr h="616106">
                <a:tc>
                  <a:txBody>
                    <a:bodyPr/>
                    <a:lstStyle/>
                    <a:p>
                      <a:pPr>
                        <a:lnSpc>
                          <a:spcPct val="107000"/>
                        </a:lnSpc>
                        <a:spcAft>
                          <a:spcPts val="0"/>
                        </a:spcAft>
                      </a:pPr>
                      <a:r>
                        <a:rPr lang="en-GB" sz="2400" dirty="0">
                          <a:effectLst/>
                        </a:rPr>
                        <a:t>PROGRAMME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NUMBER OF BENEFICIARIES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TOTAL AMOUNT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106">
                <a:tc>
                  <a:txBody>
                    <a:bodyPr/>
                    <a:lstStyle/>
                    <a:p>
                      <a:pPr>
                        <a:lnSpc>
                          <a:spcPct val="107000"/>
                        </a:lnSpc>
                        <a:spcAft>
                          <a:spcPts val="0"/>
                        </a:spcAft>
                      </a:pPr>
                      <a:r>
                        <a:rPr lang="en-GB" sz="2400" dirty="0">
                          <a:effectLst/>
                        </a:rPr>
                        <a:t>PhD/MASTERS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106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smtClean="0">
                          <a:effectLst/>
                        </a:rPr>
                        <a:t>  269,717,375.00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922097" y="294955"/>
            <a:ext cx="305747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LOCAL TRAINING </a:t>
            </a:r>
            <a:endParaRPr kumimoji="0" lang="en-US"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59628673"/>
              </p:ext>
            </p:extLst>
          </p:nvPr>
        </p:nvGraphicFramePr>
        <p:xfrm>
          <a:off x="922097" y="2844881"/>
          <a:ext cx="10514340" cy="1297450"/>
        </p:xfrm>
        <a:graphic>
          <a:graphicData uri="http://schemas.openxmlformats.org/drawingml/2006/table">
            <a:tbl>
              <a:tblPr firstRow="1" firstCol="1" bandRow="1">
                <a:tableStyleId>{5C22544A-7EE6-4342-B048-85BDC9FD1C3A}</a:tableStyleId>
              </a:tblPr>
              <a:tblGrid>
                <a:gridCol w="3504030"/>
                <a:gridCol w="3505155"/>
                <a:gridCol w="3505155"/>
              </a:tblGrid>
              <a:tr h="346801">
                <a:tc>
                  <a:txBody>
                    <a:bodyPr/>
                    <a:lstStyle/>
                    <a:p>
                      <a:pPr>
                        <a:lnSpc>
                          <a:spcPct val="107000"/>
                        </a:lnSpc>
                        <a:spcAft>
                          <a:spcPts val="0"/>
                        </a:spcAft>
                      </a:pPr>
                      <a:r>
                        <a:rPr lang="en-GB" sz="2400" dirty="0" smtClean="0">
                          <a:effectLst/>
                        </a:rPr>
                        <a:t>PROGRAMME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NUMBER OF BENEFICIARIES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TOTAL AMOUNT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084">
                <a:tc>
                  <a:txBody>
                    <a:bodyPr/>
                    <a:lstStyle/>
                    <a:p>
                      <a:pPr>
                        <a:lnSpc>
                          <a:spcPct val="107000"/>
                        </a:lnSpc>
                        <a:spcAft>
                          <a:spcPts val="0"/>
                        </a:spcAft>
                      </a:pPr>
                      <a:r>
                        <a:rPr lang="en-GB" sz="2400" dirty="0">
                          <a:effectLst/>
                        </a:rPr>
                        <a:t>OVERSEEAS/LOCAL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291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213,569,440.10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Rectangle 3"/>
          <p:cNvSpPr>
            <a:spLocks noChangeArrowheads="1"/>
          </p:cNvSpPr>
          <p:nvPr/>
        </p:nvSpPr>
        <p:spPr bwMode="auto">
          <a:xfrm>
            <a:off x="754673" y="2215419"/>
            <a:ext cx="1199087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CONFERENCE ATTENDANCE </a:t>
            </a:r>
            <a:endParaRPr kumimoji="0" lang="en-US"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286071435"/>
              </p:ext>
            </p:extLst>
          </p:nvPr>
        </p:nvGraphicFramePr>
        <p:xfrm>
          <a:off x="922097" y="4660695"/>
          <a:ext cx="10514340" cy="872618"/>
        </p:xfrm>
        <a:graphic>
          <a:graphicData uri="http://schemas.openxmlformats.org/drawingml/2006/table">
            <a:tbl>
              <a:tblPr firstRow="1" firstCol="1" bandRow="1">
                <a:tableStyleId>{5C22544A-7EE6-4342-B048-85BDC9FD1C3A}</a:tableStyleId>
              </a:tblPr>
              <a:tblGrid>
                <a:gridCol w="5257170"/>
                <a:gridCol w="5257170"/>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10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20,664,025.00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3" name="Rectangle 5"/>
          <p:cNvSpPr>
            <a:spLocks noChangeArrowheads="1"/>
          </p:cNvSpPr>
          <p:nvPr/>
        </p:nvSpPr>
        <p:spPr bwMode="auto">
          <a:xfrm>
            <a:off x="754673" y="4179200"/>
            <a:ext cx="1068176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ACADEMIC MANUSCRIPTS INTO BOOKS (AMB)</a:t>
            </a:r>
            <a:endParaRPr kumimoji="0" lang="en-US"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3" name="Footer Placeholder 2"/>
          <p:cNvSpPr>
            <a:spLocks noGrp="1"/>
          </p:cNvSpPr>
          <p:nvPr>
            <p:ph type="ftr" sz="quarter" idx="11"/>
          </p:nvPr>
        </p:nvSpPr>
        <p:spPr/>
        <p:txBody>
          <a:bodyPr/>
          <a:lstStyle/>
          <a:p>
            <a:r>
              <a:rPr lang="da-DK" smtClean="0"/>
              <a:t>PROF. E.A. KENEN: AN OVERVIEW</a:t>
            </a:r>
            <a:endParaRPr lang="en-US"/>
          </a:p>
        </p:txBody>
      </p:sp>
      <p:sp>
        <p:nvSpPr>
          <p:cNvPr id="4" name="Slide Number Placeholder 3"/>
          <p:cNvSpPr>
            <a:spLocks noGrp="1"/>
          </p:cNvSpPr>
          <p:nvPr>
            <p:ph type="sldNum" sz="quarter" idx="12"/>
          </p:nvPr>
        </p:nvSpPr>
        <p:spPr/>
        <p:txBody>
          <a:bodyPr/>
          <a:lstStyle/>
          <a:p>
            <a:fld id="{5F44E04F-83CB-41FC-99D1-0F5C9AE11320}" type="slidenum">
              <a:rPr lang="en-US" sz="2800" smtClean="0"/>
              <a:t>41</a:t>
            </a:fld>
            <a:endParaRPr lang="en-US" sz="2800" dirty="0"/>
          </a:p>
        </p:txBody>
      </p:sp>
    </p:spTree>
    <p:extLst>
      <p:ext uri="{BB962C8B-B14F-4D97-AF65-F5344CB8AC3E}">
        <p14:creationId xmlns:p14="http://schemas.microsoft.com/office/powerpoint/2010/main" val="16518952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1648" y="465694"/>
            <a:ext cx="5769208" cy="532903"/>
          </a:xfrm>
          <a:prstGeom prst="rect">
            <a:avLst/>
          </a:prstGeom>
        </p:spPr>
        <p:txBody>
          <a:bodyPr wrap="none">
            <a:spAutoFit/>
          </a:bodyPr>
          <a:lstStyle/>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ACADEMIC RESEARCH JOURNAL (ARJ)</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8595525"/>
              </p:ext>
            </p:extLst>
          </p:nvPr>
        </p:nvGraphicFramePr>
        <p:xfrm>
          <a:off x="790410" y="1015517"/>
          <a:ext cx="10272542" cy="872618"/>
        </p:xfrm>
        <a:graphic>
          <a:graphicData uri="http://schemas.openxmlformats.org/drawingml/2006/table">
            <a:tbl>
              <a:tblPr firstRow="1" firstCol="1" bandRow="1">
                <a:tableStyleId>{5C22544A-7EE6-4342-B048-85BDC9FD1C3A}</a:tableStyleId>
              </a:tblPr>
              <a:tblGrid>
                <a:gridCol w="5136271"/>
                <a:gridCol w="5136271"/>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29,430,000.00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790093" y="101551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790093" y="2555959"/>
            <a:ext cx="4761496" cy="532903"/>
          </a:xfrm>
          <a:prstGeom prst="rect">
            <a:avLst/>
          </a:prstGeom>
        </p:spPr>
        <p:txBody>
          <a:bodyPr wrap="none">
            <a:spAutoFit/>
          </a:bodyPr>
          <a:lstStyle/>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POST-DOCTORAL FELLOWSHIP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88572727"/>
              </p:ext>
            </p:extLst>
          </p:nvPr>
        </p:nvGraphicFramePr>
        <p:xfrm>
          <a:off x="790091" y="3148927"/>
          <a:ext cx="10272860" cy="872618"/>
        </p:xfrm>
        <a:graphic>
          <a:graphicData uri="http://schemas.openxmlformats.org/drawingml/2006/table">
            <a:tbl>
              <a:tblPr firstRow="1" firstCol="1" bandRow="1">
                <a:tableStyleId>{5C22544A-7EE6-4342-B048-85BDC9FD1C3A}</a:tableStyleId>
              </a:tblPr>
              <a:tblGrid>
                <a:gridCol w="5136430"/>
                <a:gridCol w="5136430"/>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49,441,170.00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789776" y="31481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789775" y="4172103"/>
            <a:ext cx="10273175" cy="961802"/>
          </a:xfrm>
          <a:prstGeom prst="rect">
            <a:avLst/>
          </a:prstGeom>
        </p:spPr>
        <p:txBody>
          <a:bodyPr wrap="square">
            <a:spAutoFit/>
          </a:bodyPr>
          <a:lstStyle/>
          <a:p>
            <a:pPr>
              <a:lnSpc>
                <a:spcPct val="107000"/>
              </a:lnSpc>
              <a:spcAft>
                <a:spcPts val="800"/>
              </a:spcAft>
            </a:pPr>
            <a:r>
              <a:rPr lang="en-GB" sz="2700" b="1" dirty="0" smtClean="0">
                <a:latin typeface="Calibri" panose="020F0502020204030204" pitchFamily="34" charset="0"/>
                <a:ea typeface="Calibri" panose="020F0502020204030204" pitchFamily="34" charset="0"/>
                <a:cs typeface="Times New Roman" panose="02020603050405020304" pitchFamily="18" charset="0"/>
              </a:rPr>
              <a:t>PhD </a:t>
            </a:r>
            <a:r>
              <a:rPr lang="en-GB" sz="2700" b="1" dirty="0">
                <a:latin typeface="Calibri" panose="020F0502020204030204" pitchFamily="34" charset="0"/>
                <a:ea typeface="Calibri" panose="020F0502020204030204" pitchFamily="34" charset="0"/>
                <a:cs typeface="Times New Roman" panose="02020603050405020304" pitchFamily="18" charset="0"/>
              </a:rPr>
              <a:t>TRAINING UNDER TETFUND’S MOU WITH MORGAN STATE UNIVERSITY, USA</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192982995"/>
              </p:ext>
            </p:extLst>
          </p:nvPr>
        </p:nvGraphicFramePr>
        <p:xfrm>
          <a:off x="781060" y="5190543"/>
          <a:ext cx="10272858" cy="872618"/>
        </p:xfrm>
        <a:graphic>
          <a:graphicData uri="http://schemas.openxmlformats.org/drawingml/2006/table">
            <a:tbl>
              <a:tblPr firstRow="1" firstCol="1" bandRow="1">
                <a:tableStyleId>{5C22544A-7EE6-4342-B048-85BDC9FD1C3A}</a:tableStyleId>
              </a:tblPr>
              <a:tblGrid>
                <a:gridCol w="5136429"/>
                <a:gridCol w="5136429"/>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51,408,875.00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Rectangle 3"/>
          <p:cNvSpPr>
            <a:spLocks noChangeArrowheads="1"/>
          </p:cNvSpPr>
          <p:nvPr/>
        </p:nvSpPr>
        <p:spPr bwMode="auto">
          <a:xfrm>
            <a:off x="789776" y="477433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Footer Placeholder 11"/>
          <p:cNvSpPr>
            <a:spLocks noGrp="1"/>
          </p:cNvSpPr>
          <p:nvPr>
            <p:ph type="ftr" sz="quarter" idx="11"/>
          </p:nvPr>
        </p:nvSpPr>
        <p:spPr/>
        <p:txBody>
          <a:bodyPr/>
          <a:lstStyle/>
          <a:p>
            <a:r>
              <a:rPr lang="da-DK" smtClean="0"/>
              <a:t>PROF. E.A. KENEN: AN OVERVIEW</a:t>
            </a:r>
            <a:endParaRPr lang="en-US"/>
          </a:p>
        </p:txBody>
      </p:sp>
      <p:sp>
        <p:nvSpPr>
          <p:cNvPr id="13" name="Slide Number Placeholder 12"/>
          <p:cNvSpPr>
            <a:spLocks noGrp="1"/>
          </p:cNvSpPr>
          <p:nvPr>
            <p:ph type="sldNum" sz="quarter" idx="12"/>
          </p:nvPr>
        </p:nvSpPr>
        <p:spPr/>
        <p:txBody>
          <a:bodyPr/>
          <a:lstStyle/>
          <a:p>
            <a:fld id="{5F44E04F-83CB-41FC-99D1-0F5C9AE11320}" type="slidenum">
              <a:rPr lang="en-US" sz="2800" smtClean="0"/>
              <a:t>42</a:t>
            </a:fld>
            <a:endParaRPr lang="en-US" sz="2800" dirty="0"/>
          </a:p>
        </p:txBody>
      </p:sp>
    </p:spTree>
    <p:extLst>
      <p:ext uri="{BB962C8B-B14F-4D97-AF65-F5344CB8AC3E}">
        <p14:creationId xmlns:p14="http://schemas.microsoft.com/office/powerpoint/2010/main" val="910418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393" y="491452"/>
            <a:ext cx="10895651" cy="503984"/>
          </a:xfrm>
          <a:prstGeom prst="rect">
            <a:avLst/>
          </a:prstGeom>
        </p:spPr>
        <p:txBody>
          <a:bodyPr wrap="square">
            <a:spAutoFit/>
          </a:bodyPr>
          <a:lstStyle/>
          <a:p>
            <a:pPr>
              <a:lnSpc>
                <a:spcPct val="107000"/>
              </a:lnSpc>
              <a:spcAft>
                <a:spcPts val="800"/>
              </a:spcAft>
            </a:pPr>
            <a:r>
              <a:rPr lang="en-GB" sz="2500" b="1" dirty="0">
                <a:latin typeface="Calibri" panose="020F0502020204030204" pitchFamily="34" charset="0"/>
                <a:ea typeface="Calibri" panose="020F0502020204030204" pitchFamily="34" charset="0"/>
                <a:cs typeface="Times New Roman" panose="02020603050405020304" pitchFamily="18" charset="0"/>
              </a:rPr>
              <a:t>TRAIN THE TRAINERS WORKSHOP ON PROPOSAL WRITING</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4942688"/>
              </p:ext>
            </p:extLst>
          </p:nvPr>
        </p:nvGraphicFramePr>
        <p:xfrm>
          <a:off x="625709" y="1015978"/>
          <a:ext cx="10420930" cy="872618"/>
        </p:xfrm>
        <a:graphic>
          <a:graphicData uri="http://schemas.openxmlformats.org/drawingml/2006/table">
            <a:tbl>
              <a:tblPr firstRow="1" firstCol="1" bandRow="1">
                <a:tableStyleId>{5C22544A-7EE6-4342-B048-85BDC9FD1C3A}</a:tableStyleId>
              </a:tblPr>
              <a:tblGrid>
                <a:gridCol w="5210465"/>
                <a:gridCol w="5210465"/>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15,961,250.00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631066" y="1213760"/>
            <a:ext cx="184731"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500"/>
          </a:p>
        </p:txBody>
      </p:sp>
      <p:sp>
        <p:nvSpPr>
          <p:cNvPr id="5" name="Rectangle 4"/>
          <p:cNvSpPr/>
          <p:nvPr/>
        </p:nvSpPr>
        <p:spPr>
          <a:xfrm>
            <a:off x="625392" y="2008740"/>
            <a:ext cx="10421247" cy="503984"/>
          </a:xfrm>
          <a:prstGeom prst="rect">
            <a:avLst/>
          </a:prstGeom>
        </p:spPr>
        <p:txBody>
          <a:bodyPr wrap="square">
            <a:spAutoFit/>
          </a:bodyPr>
          <a:lstStyle/>
          <a:p>
            <a:pPr>
              <a:lnSpc>
                <a:spcPct val="107000"/>
              </a:lnSpc>
              <a:spcAft>
                <a:spcPts val="800"/>
              </a:spcAft>
            </a:pPr>
            <a:r>
              <a:rPr lang="en-GB" sz="2500" b="1" dirty="0">
                <a:latin typeface="Calibri" panose="020F0502020204030204" pitchFamily="34" charset="0"/>
                <a:ea typeface="Calibri" panose="020F0502020204030204" pitchFamily="34" charset="0"/>
                <a:cs typeface="Times New Roman" panose="02020603050405020304" pitchFamily="18" charset="0"/>
              </a:rPr>
              <a:t>INSTITUTION-BASED RESEARCH (IBR)</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65156166"/>
              </p:ext>
            </p:extLst>
          </p:nvPr>
        </p:nvGraphicFramePr>
        <p:xfrm>
          <a:off x="625392" y="2532658"/>
          <a:ext cx="10420930" cy="872618"/>
        </p:xfrm>
        <a:graphic>
          <a:graphicData uri="http://schemas.openxmlformats.org/drawingml/2006/table">
            <a:tbl>
              <a:tblPr firstRow="1" firstCol="1" bandRow="1">
                <a:tableStyleId>{5C22544A-7EE6-4342-B048-85BDC9FD1C3A}</a:tableStyleId>
              </a:tblPr>
              <a:tblGrid>
                <a:gridCol w="5210465"/>
                <a:gridCol w="5210465"/>
              </a:tblGrid>
              <a:tr h="0">
                <a:tc>
                  <a:txBody>
                    <a:bodyPr/>
                    <a:lstStyle/>
                    <a:p>
                      <a:pPr>
                        <a:lnSpc>
                          <a:spcPct val="107000"/>
                        </a:lnSpc>
                        <a:spcAft>
                          <a:spcPts val="0"/>
                        </a:spcAft>
                      </a:pPr>
                      <a:r>
                        <a:rPr lang="en-GB" sz="2800" dirty="0">
                          <a:effectLst/>
                        </a:rPr>
                        <a:t>NUMBER OF BENEFICIARIES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a:effectLst/>
                        </a:rPr>
                        <a:t>TOTAL 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800" dirty="0">
                          <a:effectLst/>
                        </a:rPr>
                        <a:t>18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a:effectLst/>
                        </a:rPr>
                        <a:t>28,864,351.50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631066" y="3019072"/>
            <a:ext cx="184731"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500"/>
          </a:p>
        </p:txBody>
      </p:sp>
      <p:sp>
        <p:nvSpPr>
          <p:cNvPr id="8" name="Rectangle 7"/>
          <p:cNvSpPr/>
          <p:nvPr/>
        </p:nvSpPr>
        <p:spPr>
          <a:xfrm>
            <a:off x="625076" y="3543789"/>
            <a:ext cx="10421246" cy="503984"/>
          </a:xfrm>
          <a:prstGeom prst="rect">
            <a:avLst/>
          </a:prstGeom>
        </p:spPr>
        <p:txBody>
          <a:bodyPr wrap="square">
            <a:spAutoFit/>
          </a:bodyPr>
          <a:lstStyle/>
          <a:p>
            <a:pPr>
              <a:lnSpc>
                <a:spcPct val="107000"/>
              </a:lnSpc>
              <a:spcAft>
                <a:spcPts val="800"/>
              </a:spcAft>
            </a:pPr>
            <a:r>
              <a:rPr lang="en-GB" sz="2500" b="1" dirty="0">
                <a:latin typeface="Calibri" panose="020F0502020204030204" pitchFamily="34" charset="0"/>
                <a:ea typeface="Calibri" panose="020F0502020204030204" pitchFamily="34" charset="0"/>
                <a:cs typeface="Times New Roman" panose="02020603050405020304" pitchFamily="18" charset="0"/>
              </a:rPr>
              <a:t>NATIONAL RESEARCH FUND (NRF)</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98657849"/>
              </p:ext>
            </p:extLst>
          </p:nvPr>
        </p:nvGraphicFramePr>
        <p:xfrm>
          <a:off x="625076" y="4100637"/>
          <a:ext cx="10420928" cy="748030"/>
        </p:xfrm>
        <a:graphic>
          <a:graphicData uri="http://schemas.openxmlformats.org/drawingml/2006/table">
            <a:tbl>
              <a:tblPr firstRow="1" firstCol="1" bandRow="1">
                <a:tableStyleId>{5C22544A-7EE6-4342-B048-85BDC9FD1C3A}</a:tableStyleId>
              </a:tblPr>
              <a:tblGrid>
                <a:gridCol w="5210464"/>
                <a:gridCol w="5210464"/>
              </a:tblGrid>
              <a:tr h="0">
                <a:tc>
                  <a:txBody>
                    <a:bodyPr/>
                    <a:lstStyle/>
                    <a:p>
                      <a:pPr>
                        <a:lnSpc>
                          <a:spcPct val="107000"/>
                        </a:lnSpc>
                        <a:spcAft>
                          <a:spcPts val="0"/>
                        </a:spcAft>
                      </a:pPr>
                      <a:r>
                        <a:rPr lang="en-GB" sz="2400" dirty="0">
                          <a:effectLst/>
                        </a:rPr>
                        <a:t>NUMBER OF BENEFICIARIES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TOTAL AMOUNT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30,380,000.00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Rectangle 3"/>
          <p:cNvSpPr>
            <a:spLocks noChangeArrowheads="1"/>
          </p:cNvSpPr>
          <p:nvPr/>
        </p:nvSpPr>
        <p:spPr bwMode="auto">
          <a:xfrm>
            <a:off x="631066" y="4610140"/>
            <a:ext cx="184731"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500"/>
          </a:p>
        </p:txBody>
      </p:sp>
      <p:sp>
        <p:nvSpPr>
          <p:cNvPr id="11" name="Rectangle 10"/>
          <p:cNvSpPr/>
          <p:nvPr/>
        </p:nvSpPr>
        <p:spPr>
          <a:xfrm>
            <a:off x="723430" y="5200220"/>
            <a:ext cx="10322573" cy="619272"/>
          </a:xfrm>
          <a:prstGeom prst="rect">
            <a:avLst/>
          </a:prstGeom>
        </p:spPr>
        <p:txBody>
          <a:bodyPr wrap="square">
            <a:spAutoFit/>
          </a:bodyPr>
          <a:lstStyle/>
          <a:p>
            <a:pPr>
              <a:lnSpc>
                <a:spcPct val="107000"/>
              </a:lnSpc>
              <a:spcAft>
                <a:spcPts val="800"/>
              </a:spcAft>
            </a:pPr>
            <a:r>
              <a:rPr lang="en-GB" sz="3200" b="1" dirty="0">
                <a:latin typeface="Calibri" panose="020F0502020204030204" pitchFamily="34" charset="0"/>
                <a:ea typeface="Calibri" panose="020F0502020204030204" pitchFamily="34" charset="0"/>
                <a:cs typeface="Times New Roman" panose="02020603050405020304" pitchFamily="18" charset="0"/>
              </a:rPr>
              <a:t>GRAND TOTAL: 1,834, 521,079.42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da-DK" smtClean="0"/>
              <a:t>PROF. E.A. KENEN: AN OVERVIEW</a:t>
            </a:r>
            <a:endParaRPr lang="en-US"/>
          </a:p>
        </p:txBody>
      </p:sp>
      <p:sp>
        <p:nvSpPr>
          <p:cNvPr id="14" name="Slide Number Placeholder 13"/>
          <p:cNvSpPr>
            <a:spLocks noGrp="1"/>
          </p:cNvSpPr>
          <p:nvPr>
            <p:ph type="sldNum" sz="quarter" idx="12"/>
          </p:nvPr>
        </p:nvSpPr>
        <p:spPr/>
        <p:txBody>
          <a:bodyPr/>
          <a:lstStyle/>
          <a:p>
            <a:fld id="{5F44E04F-83CB-41FC-99D1-0F5C9AE11320}" type="slidenum">
              <a:rPr lang="en-US" sz="2800" smtClean="0"/>
              <a:t>43</a:t>
            </a:fld>
            <a:endParaRPr lang="en-US" sz="2800" dirty="0"/>
          </a:p>
        </p:txBody>
      </p:sp>
    </p:spTree>
    <p:extLst>
      <p:ext uri="{BB962C8B-B14F-4D97-AF65-F5344CB8AC3E}">
        <p14:creationId xmlns:p14="http://schemas.microsoft.com/office/powerpoint/2010/main" val="3166441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427" y="385224"/>
            <a:ext cx="11042559" cy="6324808"/>
          </a:xfrm>
          <a:prstGeom prst="rect">
            <a:avLst/>
          </a:prstGeom>
        </p:spPr>
        <p:txBody>
          <a:bodyPr wrap="square">
            <a:spAutoFit/>
          </a:bodyPr>
          <a:lstStyle/>
          <a:p>
            <a:r>
              <a:rPr lang="en-GB" sz="2700" b="1" dirty="0" smtClean="0"/>
              <a:t>6. CONCLUSION </a:t>
            </a:r>
          </a:p>
          <a:p>
            <a:pPr algn="just"/>
            <a:r>
              <a:rPr lang="en-GB" sz="2700" dirty="0" smtClean="0"/>
              <a:t>	An attempt has been made to give the highlights of </a:t>
            </a:r>
            <a:r>
              <a:rPr lang="en-GB" sz="2700" dirty="0" err="1" smtClean="0"/>
              <a:t>TETFund’s</a:t>
            </a:r>
            <a:r>
              <a:rPr lang="en-GB" sz="2700" dirty="0" smtClean="0"/>
              <a:t> interventions with particular interest to the Content-Based Interventions. For the Academic Staff, they are entitled to access all the Content-Based Interventions highlighted above once they show evidence of eligibility as provided by </a:t>
            </a:r>
            <a:r>
              <a:rPr lang="en-GB" sz="2700" dirty="0" err="1" smtClean="0"/>
              <a:t>TETFund</a:t>
            </a:r>
            <a:r>
              <a:rPr lang="en-GB" sz="2700" dirty="0" smtClean="0"/>
              <a:t>. For Non-Teaching Staff (Administrative Staff inclusive), only Conference Attendance is available for them to access. It is hoped that at the end of this workshop, more academic staff would access, particularly, Institution Based Research (IBR) and National Research Fund (NRF) Interventions. If they do, then their research culture would have been reinvigorated and the objective of the workshop achieved. For the Administrative Staff, their interest in conference/workshop attendance would have been rekindled thereby availing them opportunities of sharpening their administrative skills. </a:t>
            </a:r>
          </a:p>
          <a:p>
            <a:r>
              <a:rPr lang="en-GB" sz="2700" dirty="0" smtClean="0"/>
              <a:t>Thank you!</a:t>
            </a:r>
            <a:endParaRPr lang="en-US" sz="2700" dirty="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44</a:t>
            </a:fld>
            <a:endParaRPr lang="en-US" sz="2800" dirty="0"/>
          </a:p>
        </p:txBody>
      </p:sp>
    </p:spTree>
    <p:extLst>
      <p:ext uri="{BB962C8B-B14F-4D97-AF65-F5344CB8AC3E}">
        <p14:creationId xmlns:p14="http://schemas.microsoft.com/office/powerpoint/2010/main" val="149704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ABOUT TETFUND</a:t>
            </a:r>
            <a:endParaRPr lang="en-US" b="1" dirty="0"/>
          </a:p>
        </p:txBody>
      </p:sp>
      <p:sp>
        <p:nvSpPr>
          <p:cNvPr id="3" name="Content Placeholder 2"/>
          <p:cNvSpPr>
            <a:spLocks noGrp="1"/>
          </p:cNvSpPr>
          <p:nvPr>
            <p:ph idx="1"/>
          </p:nvPr>
        </p:nvSpPr>
        <p:spPr/>
        <p:txBody>
          <a:bodyPr>
            <a:normAutofit/>
          </a:bodyPr>
          <a:lstStyle/>
          <a:p>
            <a:pPr marL="0" indent="0">
              <a:buNone/>
            </a:pPr>
            <a:r>
              <a:rPr lang="en-GB" sz="2400" b="1" dirty="0" smtClean="0"/>
              <a:t>Establishment</a:t>
            </a:r>
          </a:p>
          <a:p>
            <a:pPr marL="0" indent="0">
              <a:buNone/>
            </a:pPr>
            <a:r>
              <a:rPr lang="en-GB" sz="2400" dirty="0" err="1" smtClean="0"/>
              <a:t>TETfund</a:t>
            </a:r>
            <a:r>
              <a:rPr lang="en-GB" sz="2400" dirty="0" smtClean="0"/>
              <a:t> is currently established by </a:t>
            </a:r>
            <a:r>
              <a:rPr lang="en-GB" sz="2400" dirty="0" err="1" smtClean="0"/>
              <a:t>TETFund</a:t>
            </a:r>
            <a:r>
              <a:rPr lang="en-GB" sz="2400" dirty="0" smtClean="0"/>
              <a:t> (Establishment, </a:t>
            </a:r>
            <a:r>
              <a:rPr lang="en-GB" sz="2400" dirty="0" err="1" smtClean="0"/>
              <a:t>Etc</a:t>
            </a:r>
            <a:r>
              <a:rPr lang="en-GB" sz="2400" dirty="0" smtClean="0"/>
              <a:t>) Act No. 16 of 2011. The Act has as its commencement date, 3</a:t>
            </a:r>
            <a:r>
              <a:rPr lang="en-GB" sz="2400" baseline="30000" dirty="0" smtClean="0"/>
              <a:t>rd</a:t>
            </a:r>
            <a:r>
              <a:rPr lang="en-GB" sz="2400" dirty="0" smtClean="0"/>
              <a:t> June, 2011. The above Act repealed Education Tax Fund (Amendment) Act No. 17 of 2003 as well as Education Tax Act  Cap E4 LFN, 2004. </a:t>
            </a:r>
          </a:p>
          <a:p>
            <a:pPr marL="0" indent="0">
              <a:buNone/>
            </a:pPr>
            <a:endParaRPr lang="en-GB" sz="2400" dirty="0" smtClean="0"/>
          </a:p>
          <a:p>
            <a:pPr marL="0" indent="0">
              <a:buNone/>
            </a:pPr>
            <a:r>
              <a:rPr lang="en-GB" sz="2400" b="1" dirty="0" smtClean="0"/>
              <a:t>Responsibility </a:t>
            </a:r>
          </a:p>
          <a:p>
            <a:pPr marL="0" indent="0" algn="just">
              <a:buNone/>
            </a:pPr>
            <a:r>
              <a:rPr lang="en-GB" sz="2400" dirty="0" smtClean="0"/>
              <a:t>By its statute, </a:t>
            </a:r>
            <a:r>
              <a:rPr lang="en-GB" sz="2400" dirty="0" err="1" smtClean="0"/>
              <a:t>TETFund</a:t>
            </a:r>
            <a:r>
              <a:rPr lang="en-GB" sz="2400" dirty="0" smtClean="0"/>
              <a:t> is charged with the responsibility of imposing, managing and disbursing education tax to public tertiary institutions in Nigeria. It is the product of ASUU’s struggles. The Board of Trustees is currently dissolved and yet to be reconstituted while the Executive Secretary is Arc. Sunday </a:t>
            </a:r>
            <a:r>
              <a:rPr lang="en-GB" sz="2400" dirty="0" err="1" smtClean="0"/>
              <a:t>Echono</a:t>
            </a:r>
            <a:r>
              <a:rPr lang="en-GB" sz="2400" dirty="0" smtClean="0"/>
              <a:t>.</a:t>
            </a:r>
          </a:p>
          <a:p>
            <a:pPr marL="0" indent="0">
              <a:buNone/>
            </a:pPr>
            <a:endParaRPr lang="en-GB" sz="2400" b="1" dirty="0" smtClean="0"/>
          </a:p>
          <a:p>
            <a:pPr marL="0" indent="0">
              <a:buNone/>
            </a:pPr>
            <a:endParaRPr lang="en-US" sz="2400" dirty="0"/>
          </a:p>
        </p:txBody>
      </p:sp>
      <p:sp>
        <p:nvSpPr>
          <p:cNvPr id="5" name="Footer Placeholder 4"/>
          <p:cNvSpPr>
            <a:spLocks noGrp="1"/>
          </p:cNvSpPr>
          <p:nvPr>
            <p:ph type="ftr" sz="quarter" idx="11"/>
          </p:nvPr>
        </p:nvSpPr>
        <p:spPr/>
        <p:txBody>
          <a:bodyPr/>
          <a:lstStyle/>
          <a:p>
            <a:r>
              <a:rPr lang="da-DK" smtClean="0"/>
              <a:t>PROF. E.A. KENEN: AN OVERVIEW</a:t>
            </a:r>
            <a:endParaRPr lang="en-US"/>
          </a:p>
        </p:txBody>
      </p:sp>
      <p:sp>
        <p:nvSpPr>
          <p:cNvPr id="6" name="Slide Number Placeholder 5"/>
          <p:cNvSpPr>
            <a:spLocks noGrp="1"/>
          </p:cNvSpPr>
          <p:nvPr>
            <p:ph type="sldNum" sz="quarter" idx="12"/>
          </p:nvPr>
        </p:nvSpPr>
        <p:spPr/>
        <p:txBody>
          <a:bodyPr/>
          <a:lstStyle/>
          <a:p>
            <a:fld id="{5F44E04F-83CB-41FC-99D1-0F5C9AE11320}" type="slidenum">
              <a:rPr lang="en-US" sz="2400" smtClean="0"/>
              <a:t>5</a:t>
            </a:fld>
            <a:endParaRPr lang="en-US" sz="2400" dirty="0"/>
          </a:p>
        </p:txBody>
      </p:sp>
    </p:spTree>
    <p:extLst>
      <p:ext uri="{BB962C8B-B14F-4D97-AF65-F5344CB8AC3E}">
        <p14:creationId xmlns:p14="http://schemas.microsoft.com/office/powerpoint/2010/main" val="2330566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7583" y="591286"/>
            <a:ext cx="10071279" cy="6124754"/>
          </a:xfrm>
          <a:prstGeom prst="rect">
            <a:avLst/>
          </a:prstGeom>
        </p:spPr>
        <p:txBody>
          <a:bodyPr wrap="square">
            <a:spAutoFit/>
          </a:bodyPr>
          <a:lstStyle/>
          <a:p>
            <a:r>
              <a:rPr lang="en-GB" sz="2800" b="1" dirty="0" smtClean="0"/>
              <a:t>Departments</a:t>
            </a:r>
          </a:p>
          <a:p>
            <a:r>
              <a:rPr lang="en-GB" sz="2800" dirty="0" err="1" smtClean="0"/>
              <a:t>TETFund</a:t>
            </a:r>
            <a:r>
              <a:rPr lang="en-GB" sz="2800" dirty="0" smtClean="0"/>
              <a:t> has the following Departments: </a:t>
            </a:r>
          </a:p>
          <a:p>
            <a:pPr marL="285750" indent="-285750">
              <a:buFont typeface="Wingdings" panose="05000000000000000000" pitchFamily="2" charset="2"/>
              <a:buChar char="Ø"/>
            </a:pPr>
            <a:r>
              <a:rPr lang="en-GB" sz="2800" b="1" dirty="0" smtClean="0"/>
              <a:t> </a:t>
            </a:r>
            <a:r>
              <a:rPr lang="en-GB" sz="2800" dirty="0" smtClean="0"/>
              <a:t>Research and Development/Centre of Excellence</a:t>
            </a:r>
          </a:p>
          <a:p>
            <a:pPr marL="285750" indent="-285750">
              <a:buFont typeface="Wingdings" panose="05000000000000000000" pitchFamily="2" charset="2"/>
              <a:buChar char="Ø"/>
            </a:pPr>
            <a:r>
              <a:rPr lang="en-GB" sz="2800" dirty="0" smtClean="0"/>
              <a:t>Academic Staff Training and Development (AST &amp; D)</a:t>
            </a:r>
          </a:p>
          <a:p>
            <a:pPr marL="285750" indent="-285750">
              <a:buFont typeface="Wingdings" panose="05000000000000000000" pitchFamily="2" charset="2"/>
              <a:buChar char="Ø"/>
            </a:pPr>
            <a:r>
              <a:rPr lang="en-GB" sz="2800" dirty="0" smtClean="0"/>
              <a:t>Education Support Services </a:t>
            </a:r>
          </a:p>
          <a:p>
            <a:pPr marL="285750" indent="-285750">
              <a:buFont typeface="Wingdings" panose="05000000000000000000" pitchFamily="2" charset="2"/>
              <a:buChar char="Ø"/>
            </a:pPr>
            <a:r>
              <a:rPr lang="en-GB" sz="2800" dirty="0" smtClean="0"/>
              <a:t>Physical Infrastructure</a:t>
            </a:r>
          </a:p>
          <a:p>
            <a:pPr marL="285750" indent="-285750">
              <a:buFont typeface="Wingdings" panose="05000000000000000000" pitchFamily="2" charset="2"/>
              <a:buChar char="Ø"/>
            </a:pPr>
            <a:r>
              <a:rPr lang="en-GB" sz="2800" dirty="0" smtClean="0"/>
              <a:t>Human Resources and General Administration </a:t>
            </a:r>
          </a:p>
          <a:p>
            <a:pPr marL="285750" indent="-285750">
              <a:buFont typeface="Wingdings" panose="05000000000000000000" pitchFamily="2" charset="2"/>
              <a:buChar char="Ø"/>
            </a:pPr>
            <a:r>
              <a:rPr lang="en-GB" sz="2800" dirty="0" smtClean="0"/>
              <a:t>Strategic Planning and Development </a:t>
            </a:r>
          </a:p>
          <a:p>
            <a:pPr marL="285750" indent="-285750">
              <a:buFont typeface="Wingdings" panose="05000000000000000000" pitchFamily="2" charset="2"/>
              <a:buChar char="Ø"/>
            </a:pPr>
            <a:r>
              <a:rPr lang="en-GB" sz="2800" dirty="0" smtClean="0"/>
              <a:t>Information and Communication Technology (ICT)</a:t>
            </a:r>
          </a:p>
          <a:p>
            <a:pPr marL="285750" indent="-285750">
              <a:buFont typeface="Wingdings" panose="05000000000000000000" pitchFamily="2" charset="2"/>
              <a:buChar char="Ø"/>
            </a:pPr>
            <a:r>
              <a:rPr lang="en-GB" sz="2800" dirty="0" smtClean="0"/>
              <a:t>Finance and Investment</a:t>
            </a:r>
          </a:p>
          <a:p>
            <a:pPr marL="285750" indent="-285750">
              <a:buFont typeface="Wingdings" panose="05000000000000000000" pitchFamily="2" charset="2"/>
              <a:buChar char="Ø"/>
            </a:pPr>
            <a:r>
              <a:rPr lang="en-GB" sz="2800" dirty="0" smtClean="0"/>
              <a:t>Monitoring and Evaluation </a:t>
            </a:r>
          </a:p>
          <a:p>
            <a:pPr marL="285750" indent="-285750">
              <a:buFont typeface="Wingdings" panose="05000000000000000000" pitchFamily="2" charset="2"/>
              <a:buChar char="Ø"/>
            </a:pPr>
            <a:r>
              <a:rPr lang="en-GB" sz="2800" dirty="0" smtClean="0"/>
              <a:t>Public Affairs </a:t>
            </a:r>
          </a:p>
          <a:p>
            <a:endParaRPr lang="en-GB" sz="2800" dirty="0"/>
          </a:p>
          <a:p>
            <a:endParaRPr lang="en-GB" sz="2800" b="1" dirty="0" smtClean="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400" smtClean="0"/>
              <a:t>6</a:t>
            </a:fld>
            <a:endParaRPr lang="en-US" sz="2400" dirty="0"/>
          </a:p>
        </p:txBody>
      </p:sp>
    </p:spTree>
    <p:extLst>
      <p:ext uri="{BB962C8B-B14F-4D97-AF65-F5344CB8AC3E}">
        <p14:creationId xmlns:p14="http://schemas.microsoft.com/office/powerpoint/2010/main" val="769114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0" y="359466"/>
            <a:ext cx="9800823" cy="7294305"/>
          </a:xfrm>
          <a:prstGeom prst="rect">
            <a:avLst/>
          </a:prstGeom>
        </p:spPr>
        <p:txBody>
          <a:bodyPr wrap="square">
            <a:spAutoFit/>
          </a:bodyPr>
          <a:lstStyle/>
          <a:p>
            <a:r>
              <a:rPr lang="en-GB" sz="3600" b="1" dirty="0" smtClean="0"/>
              <a:t>3. INTERVENTIONS</a:t>
            </a:r>
          </a:p>
          <a:p>
            <a:r>
              <a:rPr lang="en-GB" sz="3600" b="1" dirty="0" smtClean="0"/>
              <a:t> </a:t>
            </a:r>
            <a:r>
              <a:rPr lang="en-GB" sz="3600" dirty="0" smtClean="0"/>
              <a:t>There are two categories of interventions: </a:t>
            </a:r>
          </a:p>
          <a:p>
            <a:endParaRPr lang="en-GB" sz="3600" dirty="0" smtClean="0"/>
          </a:p>
          <a:p>
            <a:r>
              <a:rPr lang="en-GB" sz="3600" b="1" dirty="0" smtClean="0"/>
              <a:t>A). SPECIAL INTERVENTION</a:t>
            </a:r>
            <a:endParaRPr lang="en-GB" sz="3600" b="1" dirty="0"/>
          </a:p>
          <a:p>
            <a:pPr marL="285750" indent="-285750">
              <a:buFont typeface="Wingdings" panose="05000000000000000000" pitchFamily="2" charset="2"/>
              <a:buChar char="Ø"/>
            </a:pPr>
            <a:r>
              <a:rPr lang="en-GB" sz="3600" dirty="0" smtClean="0"/>
              <a:t>Centre of Excellence </a:t>
            </a:r>
          </a:p>
          <a:p>
            <a:pPr marL="285750" indent="-285750">
              <a:buFont typeface="Wingdings" panose="05000000000000000000" pitchFamily="2" charset="2"/>
              <a:buChar char="Ø"/>
            </a:pPr>
            <a:r>
              <a:rPr lang="en-GB" sz="3600" dirty="0" smtClean="0"/>
              <a:t>High Impact Intervention</a:t>
            </a:r>
          </a:p>
          <a:p>
            <a:pPr marL="285750" indent="-285750">
              <a:buFont typeface="Wingdings" panose="05000000000000000000" pitchFamily="2" charset="2"/>
              <a:buChar char="Ø"/>
            </a:pPr>
            <a:r>
              <a:rPr lang="en-GB" sz="3600" dirty="0" smtClean="0"/>
              <a:t>Zonal Intervention</a:t>
            </a:r>
          </a:p>
          <a:p>
            <a:pPr marL="285750" indent="-285750">
              <a:buFont typeface="Wingdings" panose="05000000000000000000" pitchFamily="2" charset="2"/>
              <a:buChar char="Ø"/>
            </a:pPr>
            <a:r>
              <a:rPr lang="en-GB" sz="3600" dirty="0"/>
              <a:t> </a:t>
            </a:r>
            <a:r>
              <a:rPr lang="en-GB" sz="3600" dirty="0" smtClean="0"/>
              <a:t>Disaster Recovery </a:t>
            </a:r>
          </a:p>
          <a:p>
            <a:pPr marL="285750" indent="-285750">
              <a:buFont typeface="Wingdings" panose="05000000000000000000" pitchFamily="2" charset="2"/>
              <a:buChar char="Ø"/>
            </a:pPr>
            <a:r>
              <a:rPr lang="en-GB" sz="3600" dirty="0" smtClean="0"/>
              <a:t>National Research Fund (NRF)</a:t>
            </a:r>
          </a:p>
          <a:p>
            <a:pPr marL="285750" indent="-285750">
              <a:buFont typeface="Wingdings" panose="05000000000000000000" pitchFamily="2" charset="2"/>
              <a:buChar char="Ø"/>
            </a:pPr>
            <a:r>
              <a:rPr lang="en-GB" sz="3600" dirty="0" smtClean="0"/>
              <a:t>Higher Education Book Development </a:t>
            </a:r>
          </a:p>
          <a:p>
            <a:pPr marL="285750" indent="-285750">
              <a:buFont typeface="Wingdings" panose="05000000000000000000" pitchFamily="2" charset="2"/>
              <a:buChar char="Ø"/>
            </a:pPr>
            <a:endParaRPr lang="en-GB" sz="3600" dirty="0" smtClean="0"/>
          </a:p>
          <a:p>
            <a:endParaRPr lang="en-GB" sz="3600" b="1" dirty="0" smtClean="0"/>
          </a:p>
          <a:p>
            <a:endParaRPr lang="en-GB" sz="3600" b="1" dirty="0" smtClean="0"/>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7</a:t>
            </a:fld>
            <a:endParaRPr lang="en-US" sz="2800" dirty="0"/>
          </a:p>
        </p:txBody>
      </p:sp>
    </p:spTree>
    <p:extLst>
      <p:ext uri="{BB962C8B-B14F-4D97-AF65-F5344CB8AC3E}">
        <p14:creationId xmlns:p14="http://schemas.microsoft.com/office/powerpoint/2010/main" val="830535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197" y="278406"/>
            <a:ext cx="10667999" cy="6001643"/>
          </a:xfrm>
          <a:prstGeom prst="rect">
            <a:avLst/>
          </a:prstGeom>
        </p:spPr>
        <p:txBody>
          <a:bodyPr wrap="square">
            <a:spAutoFit/>
          </a:bodyPr>
          <a:lstStyle/>
          <a:p>
            <a:pPr marL="285750" indent="-285750" algn="just">
              <a:buFont typeface="Wingdings" panose="05000000000000000000" pitchFamily="2" charset="2"/>
              <a:buChar char="Ø"/>
            </a:pPr>
            <a:endParaRPr lang="en-GB" sz="3200" dirty="0"/>
          </a:p>
          <a:p>
            <a:pPr algn="just"/>
            <a:r>
              <a:rPr lang="en-GB" sz="3200" b="1" dirty="0"/>
              <a:t>B). ANNUAL INTERVENTION </a:t>
            </a:r>
          </a:p>
          <a:p>
            <a:pPr marL="285750" indent="-285750" algn="just">
              <a:buFont typeface="Wingdings" panose="05000000000000000000" pitchFamily="2" charset="2"/>
              <a:buChar char="Ø"/>
            </a:pPr>
            <a:r>
              <a:rPr lang="en-GB" sz="3200" dirty="0"/>
              <a:t>Physical infrastructure / Programme Upgrade</a:t>
            </a:r>
          </a:p>
          <a:p>
            <a:pPr marL="285750" indent="-285750" algn="just">
              <a:buFont typeface="Wingdings" panose="05000000000000000000" pitchFamily="2" charset="2"/>
              <a:buChar char="Ø"/>
            </a:pPr>
            <a:r>
              <a:rPr lang="en-GB" sz="3200" dirty="0"/>
              <a:t>Academic Staff Training and Development (AST &amp; D)</a:t>
            </a:r>
          </a:p>
          <a:p>
            <a:pPr marL="285750" indent="-285750" algn="just">
              <a:buFont typeface="Wingdings" panose="05000000000000000000" pitchFamily="2" charset="2"/>
              <a:buChar char="Ø"/>
            </a:pPr>
            <a:r>
              <a:rPr lang="en-GB" sz="3200" dirty="0"/>
              <a:t>Library Development </a:t>
            </a:r>
          </a:p>
          <a:p>
            <a:pPr marL="285750" indent="-285750" algn="just">
              <a:buFont typeface="Wingdings" panose="05000000000000000000" pitchFamily="2" charset="2"/>
              <a:buChar char="Ø"/>
            </a:pPr>
            <a:r>
              <a:rPr lang="en-GB" sz="3200" dirty="0"/>
              <a:t>ICT Support</a:t>
            </a:r>
          </a:p>
          <a:p>
            <a:pPr marL="285750" indent="-285750" algn="just">
              <a:buFont typeface="Wingdings" panose="05000000000000000000" pitchFamily="2" charset="2"/>
              <a:buChar char="Ø"/>
            </a:pPr>
            <a:r>
              <a:rPr lang="en-GB" sz="3200" dirty="0"/>
              <a:t>Academic Research Journal </a:t>
            </a:r>
          </a:p>
          <a:p>
            <a:pPr marL="285750" indent="-285750" algn="just">
              <a:buFont typeface="Wingdings" panose="05000000000000000000" pitchFamily="2" charset="2"/>
              <a:buChar char="Ø"/>
            </a:pPr>
            <a:r>
              <a:rPr lang="en-GB" sz="3200" dirty="0"/>
              <a:t>Post Doctoral Fellowship</a:t>
            </a:r>
          </a:p>
          <a:p>
            <a:pPr marL="285750" indent="-285750" algn="just">
              <a:buFont typeface="Wingdings" panose="05000000000000000000" pitchFamily="2" charset="2"/>
              <a:buChar char="Ø"/>
            </a:pPr>
            <a:r>
              <a:rPr lang="en-GB" sz="3200" dirty="0"/>
              <a:t>Academic Manuscripts Development </a:t>
            </a:r>
          </a:p>
          <a:p>
            <a:pPr marL="285750" indent="-285750" algn="just">
              <a:buFont typeface="Wingdings" panose="05000000000000000000" pitchFamily="2" charset="2"/>
              <a:buChar char="Ø"/>
            </a:pPr>
            <a:r>
              <a:rPr lang="en-GB" sz="3200" dirty="0"/>
              <a:t>Conference Attendance </a:t>
            </a:r>
          </a:p>
          <a:p>
            <a:pPr marL="285750" indent="-285750" algn="just">
              <a:buFont typeface="Wingdings" panose="05000000000000000000" pitchFamily="2" charset="2"/>
              <a:buChar char="Ø"/>
            </a:pPr>
            <a:r>
              <a:rPr lang="en-GB" sz="3200" dirty="0"/>
              <a:t>Institution-Based Research (IBR)</a:t>
            </a:r>
          </a:p>
          <a:p>
            <a:pPr marL="285750" indent="-285750" algn="just">
              <a:buFont typeface="Wingdings" panose="05000000000000000000" pitchFamily="2" charset="2"/>
              <a:buChar char="Ø"/>
            </a:pPr>
            <a:r>
              <a:rPr lang="en-GB" sz="3200" dirty="0"/>
              <a:t>Teaching Practice (For COEs)</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8</a:t>
            </a:fld>
            <a:endParaRPr lang="en-US" sz="2800" dirty="0"/>
          </a:p>
        </p:txBody>
      </p:sp>
    </p:spTree>
    <p:extLst>
      <p:ext uri="{BB962C8B-B14F-4D97-AF65-F5344CB8AC3E}">
        <p14:creationId xmlns:p14="http://schemas.microsoft.com/office/powerpoint/2010/main" val="2955003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210" y="398103"/>
            <a:ext cx="11137472" cy="6260368"/>
          </a:xfrm>
          <a:prstGeom prst="rect">
            <a:avLst/>
          </a:prstGeom>
        </p:spPr>
        <p:txBody>
          <a:bodyPr wrap="square">
            <a:spAutoFit/>
          </a:bodyPr>
          <a:lstStyle/>
          <a:p>
            <a:pPr marL="285750" indent="-285750">
              <a:lnSpc>
                <a:spcPct val="150000"/>
              </a:lnSpc>
              <a:buFont typeface="Wingdings" panose="05000000000000000000" pitchFamily="2" charset="2"/>
              <a:buChar char="Ø"/>
            </a:pPr>
            <a:r>
              <a:rPr lang="en-GB" sz="2700" dirty="0" smtClean="0"/>
              <a:t>Entrepreneurship  (For Universities) </a:t>
            </a:r>
          </a:p>
          <a:p>
            <a:pPr algn="just">
              <a:lnSpc>
                <a:spcPct val="150000"/>
              </a:lnSpc>
            </a:pPr>
            <a:r>
              <a:rPr lang="en-GB" sz="2700" dirty="0" smtClean="0"/>
              <a:t>Its goal is to support national Development by making our graduates employers of labour rather than job seekers. It emphasises now on inculcation of problem-solving skills that nurture innovation and start-ups, as against the former practice of vocational skills acquisition. This intervention is therefore transferred to Research and Development/Centre of Excellence with effect from 2023 – see </a:t>
            </a:r>
            <a:r>
              <a:rPr lang="en-GB" sz="2700" dirty="0" err="1" smtClean="0"/>
              <a:t>TETFund’s</a:t>
            </a:r>
            <a:r>
              <a:rPr lang="en-GB" sz="2700" dirty="0" smtClean="0"/>
              <a:t> letter to the Vice Chancellor dated 5</a:t>
            </a:r>
            <a:r>
              <a:rPr lang="en-GB" sz="2700" baseline="30000" dirty="0" smtClean="0"/>
              <a:t>th</a:t>
            </a:r>
            <a:r>
              <a:rPr lang="en-GB" sz="2700" dirty="0" smtClean="0"/>
              <a:t> October, 2022. </a:t>
            </a:r>
          </a:p>
          <a:p>
            <a:pPr marL="285750" indent="-285750" algn="just">
              <a:lnSpc>
                <a:spcPct val="150000"/>
              </a:lnSpc>
              <a:buFont typeface="Wingdings" panose="05000000000000000000" pitchFamily="2" charset="2"/>
              <a:buChar char="Ø"/>
            </a:pPr>
            <a:r>
              <a:rPr lang="en-GB" sz="2700" dirty="0" smtClean="0"/>
              <a:t>Equipment Fabrication (for Polytechnics)</a:t>
            </a:r>
          </a:p>
          <a:p>
            <a:pPr marL="285750" indent="-285750" algn="just">
              <a:lnSpc>
                <a:spcPct val="150000"/>
              </a:lnSpc>
              <a:buFont typeface="Wingdings" panose="05000000000000000000" pitchFamily="2" charset="2"/>
              <a:buChar char="Ø"/>
            </a:pPr>
            <a:r>
              <a:rPr lang="en-GB" sz="2700" dirty="0" err="1" smtClean="0"/>
              <a:t>TETFund</a:t>
            </a:r>
            <a:r>
              <a:rPr lang="en-GB" sz="2700" dirty="0" smtClean="0"/>
              <a:t> Project Maintenance</a:t>
            </a:r>
          </a:p>
        </p:txBody>
      </p:sp>
      <p:sp>
        <p:nvSpPr>
          <p:cNvPr id="4" name="Footer Placeholder 3"/>
          <p:cNvSpPr>
            <a:spLocks noGrp="1"/>
          </p:cNvSpPr>
          <p:nvPr>
            <p:ph type="ftr" sz="quarter" idx="11"/>
          </p:nvPr>
        </p:nvSpPr>
        <p:spPr/>
        <p:txBody>
          <a:bodyPr/>
          <a:lstStyle/>
          <a:p>
            <a:r>
              <a:rPr lang="da-DK" smtClean="0"/>
              <a:t>PROF. E.A. KENEN: AN OVERVIEW</a:t>
            </a:r>
            <a:endParaRPr lang="en-US"/>
          </a:p>
        </p:txBody>
      </p:sp>
      <p:sp>
        <p:nvSpPr>
          <p:cNvPr id="5" name="Slide Number Placeholder 4"/>
          <p:cNvSpPr>
            <a:spLocks noGrp="1"/>
          </p:cNvSpPr>
          <p:nvPr>
            <p:ph type="sldNum" sz="quarter" idx="12"/>
          </p:nvPr>
        </p:nvSpPr>
        <p:spPr/>
        <p:txBody>
          <a:bodyPr/>
          <a:lstStyle/>
          <a:p>
            <a:fld id="{5F44E04F-83CB-41FC-99D1-0F5C9AE11320}" type="slidenum">
              <a:rPr lang="en-US" sz="2800" smtClean="0"/>
              <a:t>9</a:t>
            </a:fld>
            <a:endParaRPr lang="en-US" sz="2800" dirty="0"/>
          </a:p>
        </p:txBody>
      </p:sp>
    </p:spTree>
    <p:extLst>
      <p:ext uri="{BB962C8B-B14F-4D97-AF65-F5344CB8AC3E}">
        <p14:creationId xmlns:p14="http://schemas.microsoft.com/office/powerpoint/2010/main" val="2788972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3882</Words>
  <Application>Microsoft Office PowerPoint</Application>
  <PresentationFormat>Widescreen</PresentationFormat>
  <Paragraphs>438</Paragraphs>
  <Slides>44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Calibri Light</vt:lpstr>
      <vt:lpstr>Courier New</vt:lpstr>
      <vt:lpstr>Times New Roman</vt:lpstr>
      <vt:lpstr>Wingdings</vt:lpstr>
      <vt:lpstr>Office Theme</vt:lpstr>
      <vt:lpstr>AN OVERVIEW OF TETFUND INTERVENTIONS AND HOW TO ACCESS SPONSORSHIP</vt:lpstr>
      <vt:lpstr>1. INTRODUCTION</vt:lpstr>
      <vt:lpstr>PowerPoint Presentation</vt:lpstr>
      <vt:lpstr>PowerPoint Presentation</vt:lpstr>
      <vt:lpstr>2. ABOUT TETFUND</vt:lpstr>
      <vt:lpstr>PowerPoint Presentation</vt:lpstr>
      <vt:lpstr>PowerPoint Presentation</vt:lpstr>
      <vt:lpstr>PowerPoint Presentation</vt:lpstr>
      <vt:lpstr>PowerPoint Presentation</vt:lpstr>
      <vt:lpstr>PowerPoint Presentation</vt:lpstr>
      <vt:lpstr>i. Academic Staff Training and Development (AST &amp;D)</vt:lpstr>
      <vt:lpstr>PowerPoint Presentation</vt:lpstr>
      <vt:lpstr>PowerPoint Presentation</vt:lpstr>
      <vt:lpstr>PowerPoint Presentation</vt:lpstr>
      <vt:lpstr>PowerPoint Presentation</vt:lpstr>
      <vt:lpstr>PowerPoint Presentation</vt:lpstr>
      <vt:lpstr>PowerPoint Presentation</vt:lpstr>
      <vt:lpstr>b. Bench Work </vt:lpstr>
      <vt:lpstr>c. Post Doctoral Fellowship </vt:lpstr>
      <vt:lpstr>Choice of universities for Post Doctoral Fellowship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Academic Manuscripts into Books </vt:lpstr>
      <vt:lpstr>PowerPoint Presentation</vt:lpstr>
      <vt:lpstr>iv. Academic Research Journals (ARJ)</vt:lpstr>
      <vt:lpstr>The Process</vt:lpstr>
      <vt:lpstr>Eligibility </vt:lpstr>
      <vt:lpstr>The Process </vt:lpstr>
      <vt:lpstr>PowerPoint Presentation</vt:lpstr>
      <vt:lpstr>vi. National Research Fund (NRF)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TETFUND INTERVENTIONS AND HOW TO ACCESS SPONSORSHIP</dc:title>
  <dc:creator>PROF.EMMANUEL KENEN</dc:creator>
  <cp:lastModifiedBy>PROF.EMMANUEL KENEN</cp:lastModifiedBy>
  <cp:revision>545</cp:revision>
  <cp:lastPrinted>2023-07-19T07:08:20Z</cp:lastPrinted>
  <dcterms:created xsi:type="dcterms:W3CDTF">2023-07-16T08:57:51Z</dcterms:created>
  <dcterms:modified xsi:type="dcterms:W3CDTF">2023-07-19T07:11:34Z</dcterms:modified>
</cp:coreProperties>
</file>