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7"/>
  </p:notesMasterIdLst>
  <p:sldIdLst>
    <p:sldId id="256" r:id="rId2"/>
    <p:sldId id="257" r:id="rId3"/>
    <p:sldId id="288" r:id="rId4"/>
    <p:sldId id="293" r:id="rId5"/>
    <p:sldId id="294" r:id="rId6"/>
    <p:sldId id="295" r:id="rId7"/>
    <p:sldId id="297" r:id="rId8"/>
    <p:sldId id="307" r:id="rId9"/>
    <p:sldId id="327" r:id="rId10"/>
    <p:sldId id="324" r:id="rId11"/>
    <p:sldId id="320" r:id="rId12"/>
    <p:sldId id="325" r:id="rId13"/>
    <p:sldId id="321" r:id="rId14"/>
    <p:sldId id="322" r:id="rId15"/>
    <p:sldId id="323" r:id="rId16"/>
    <p:sldId id="328" r:id="rId17"/>
    <p:sldId id="298" r:id="rId18"/>
    <p:sldId id="315" r:id="rId19"/>
    <p:sldId id="299" r:id="rId20"/>
    <p:sldId id="300" r:id="rId21"/>
    <p:sldId id="301" r:id="rId22"/>
    <p:sldId id="302" r:id="rId23"/>
    <p:sldId id="316" r:id="rId24"/>
    <p:sldId id="305" r:id="rId25"/>
    <p:sldId id="308" r:id="rId26"/>
    <p:sldId id="317" r:id="rId27"/>
    <p:sldId id="304" r:id="rId28"/>
    <p:sldId id="303" r:id="rId29"/>
    <p:sldId id="309" r:id="rId30"/>
    <p:sldId id="318" r:id="rId31"/>
    <p:sldId id="296" r:id="rId32"/>
    <p:sldId id="313" r:id="rId33"/>
    <p:sldId id="314" r:id="rId34"/>
    <p:sldId id="311" r:id="rId35"/>
    <p:sldId id="326"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3" d="100"/>
          <a:sy n="73" d="100"/>
        </p:scale>
        <p:origin x="61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2BC16-4A42-4D7F-8424-6D6C5D5856F0}" type="datetimeFigureOut">
              <a:rPr lang="en-US" smtClean="0"/>
              <a:t>7/19/2023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8F6433-1684-4E71-B377-2B6B09DA542F}" type="slidenum">
              <a:rPr lang="en-US" smtClean="0"/>
              <a:t>‹#›</a:t>
            </a:fld>
            <a:endParaRPr lang="en-US"/>
          </a:p>
        </p:txBody>
      </p:sp>
    </p:spTree>
    <p:extLst>
      <p:ext uri="{BB962C8B-B14F-4D97-AF65-F5344CB8AC3E}">
        <p14:creationId xmlns:p14="http://schemas.microsoft.com/office/powerpoint/2010/main" val="1479810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B40CDC-922D-4AE8-919E-F65AB006DD9B}" type="datetime1">
              <a:rPr lang="en-US" smtClean="0"/>
              <a:t>7/19/2023</a:t>
            </a:fld>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4A2532-41F8-4077-8B4A-03B382385FBA}" type="datetime1">
              <a:rPr lang="en-US" smtClean="0"/>
              <a:t>7/19/2023</a:t>
            </a:fld>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7A24EF-4179-4D63-B2D3-F944A6AAF985}" type="datetime1">
              <a:rPr lang="en-US" smtClean="0"/>
              <a:t>7/19/2023</a:t>
            </a:fld>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A980F1-C5D3-4176-822E-342544EA1EAF}" type="datetime1">
              <a:rPr lang="en-US" smtClean="0"/>
              <a:t>7/19/2023</a:t>
            </a:fld>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ABF038-12BA-40F8-B29D-476346C97C68}" type="datetime1">
              <a:rPr lang="en-US" smtClean="0"/>
              <a:t>7/19/2023</a:t>
            </a:fld>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35FC3D-40F4-4131-942B-6F33BE5B62B5}" type="datetime1">
              <a:rPr lang="en-US" smtClean="0"/>
              <a:t>7/19/2023</a:t>
            </a:fld>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A17AF1-264A-43D6-A171-062C8DD34F8E}" type="datetime1">
              <a:rPr lang="en-US" smtClean="0"/>
              <a:t>7/19/2023</a:t>
            </a:fld>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B913EA-4117-4360-8D69-D293A8782C76}" type="datetime1">
              <a:rPr lang="en-US" smtClean="0"/>
              <a:t>7/19/2023</a:t>
            </a:fld>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721BF1-88C1-4DA6-9B7D-08984406E29E}" type="datetime1">
              <a:rPr lang="en-US" smtClean="0"/>
              <a:t>7/19/2023</a:t>
            </a:fld>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CF0F04-C2EA-4032-8A0C-75BAD7E9F34A}" type="datetime1">
              <a:rPr lang="en-US" smtClean="0"/>
              <a:t>7/19/2023</a:t>
            </a:fld>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EFAC82-2B7F-40CA-BABB-63E33B54BC5E}" type="datetime1">
              <a:rPr lang="en-US" smtClean="0"/>
              <a:t>7/19/2023</a:t>
            </a:fld>
            <a:endParaRPr lang="en-US" dirty="0"/>
          </a:p>
        </p:txBody>
      </p:sp>
      <p:sp>
        <p:nvSpPr>
          <p:cNvPr id="6" name="Footer Placeholder 5"/>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46727E-6ECD-4A7C-84AE-D0AD3D274374}" type="datetime1">
              <a:rPr lang="en-US" smtClean="0"/>
              <a:t>7/19/2023</a:t>
            </a:fld>
            <a:endParaRPr lang="en-US" dirty="0"/>
          </a:p>
        </p:txBody>
      </p:sp>
      <p:sp>
        <p:nvSpPr>
          <p:cNvPr id="8" name="Footer Placeholder 7"/>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39E464-00D8-4955-BA33-2E98AA8864FE}" type="datetime1">
              <a:rPr lang="en-US" smtClean="0"/>
              <a:t>7/19/2023</a:t>
            </a:fld>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E9972-95D9-44FB-8BEF-605A0680DF3B}" type="datetime1">
              <a:rPr lang="en-US" smtClean="0"/>
              <a:t>7/19/2023</a:t>
            </a:fld>
            <a:endParaRPr lang="en-US" dirty="0"/>
          </a:p>
        </p:txBody>
      </p:sp>
      <p:sp>
        <p:nvSpPr>
          <p:cNvPr id="3" name="Footer Placeholder 2"/>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8A3133-E073-4669-AAAB-A97AC673F9A0}" type="datetime1">
              <a:rPr lang="en-US" smtClean="0"/>
              <a:t>7/19/2023</a:t>
            </a:fld>
            <a:endParaRPr lang="en-US" dirty="0"/>
          </a:p>
        </p:txBody>
      </p:sp>
      <p:sp>
        <p:nvSpPr>
          <p:cNvPr id="6" name="Footer Placeholder 5"/>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E2CBD7-19D7-4767-B5BB-C0F03D8A54D5}" type="datetime1">
              <a:rPr lang="en-US" smtClean="0"/>
              <a:t>7/19/2023</a:t>
            </a:fld>
            <a:endParaRPr lang="en-US" dirty="0"/>
          </a:p>
        </p:txBody>
      </p:sp>
      <p:sp>
        <p:nvSpPr>
          <p:cNvPr id="6" name="Footer Placeholder 5"/>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497E67-3FDC-4F7D-B5FC-1BD666FE15AB}" type="datetime1">
              <a:rPr lang="en-US" smtClean="0"/>
              <a:t>7/19/2023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kayuba@nsuk.edu.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enqa.eu/index.php/publications/accessed%2015/7/2023"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653143"/>
            <a:ext cx="7937379" cy="3278777"/>
          </a:xfrm>
        </p:spPr>
        <p:txBody>
          <a:bodyPr/>
          <a:lstStyle/>
          <a:p>
            <a:pPr algn="just"/>
            <a:r>
              <a:rPr lang="en-US" sz="3200" b="1" dirty="0" smtClean="0"/>
              <a:t/>
            </a:r>
            <a:br>
              <a:rPr lang="en-US" sz="3200" b="1" dirty="0" smtClean="0"/>
            </a:br>
            <a:r>
              <a:rPr lang="en-US" sz="3200" b="1" dirty="0"/>
              <a:t/>
            </a:r>
            <a:br>
              <a:rPr lang="en-US" sz="3200" b="1" dirty="0"/>
            </a:br>
            <a:r>
              <a:rPr lang="en-US" sz="3800" b="1" dirty="0" smtClean="0"/>
              <a:t>STRATEGIES FOR REINVIGORATING ACADEMIC AND ADMINISTRATIVE EXCELLENCE  IN BENUE STATE UNIVERSITY </a:t>
            </a:r>
            <a:br>
              <a:rPr lang="en-US" sz="3800" b="1" dirty="0" smtClean="0"/>
            </a:br>
            <a:r>
              <a:rPr lang="en-US" sz="2000" b="1" dirty="0">
                <a:solidFill>
                  <a:srgbClr val="FF0000"/>
                </a:solidFill>
              </a:rPr>
              <a:t>L</a:t>
            </a:r>
            <a:r>
              <a:rPr lang="en-US" sz="2000" b="1" dirty="0" smtClean="0">
                <a:solidFill>
                  <a:srgbClr val="FF0000"/>
                </a:solidFill>
              </a:rPr>
              <a:t>ead paper presented at the capacity building workshop for senior academic and administrative staff of the Benue State University, </a:t>
            </a:r>
            <a:r>
              <a:rPr lang="en-US" sz="2000" b="1" dirty="0" err="1" smtClean="0">
                <a:solidFill>
                  <a:srgbClr val="FF0000"/>
                </a:solidFill>
              </a:rPr>
              <a:t>Keffi</a:t>
            </a:r>
            <a:r>
              <a:rPr lang="en-US" sz="2000" b="1" dirty="0">
                <a:solidFill>
                  <a:srgbClr val="FF0000"/>
                </a:solidFill>
              </a:rPr>
              <a:t> </a:t>
            </a:r>
            <a:r>
              <a:rPr lang="en-US" sz="2000" b="1" dirty="0" smtClean="0">
                <a:solidFill>
                  <a:srgbClr val="FF0000"/>
                </a:solidFill>
              </a:rPr>
              <a:t>18</a:t>
            </a:r>
            <a:r>
              <a:rPr lang="en-US" sz="2000" b="1" baseline="30000" dirty="0" smtClean="0">
                <a:solidFill>
                  <a:srgbClr val="FF0000"/>
                </a:solidFill>
              </a:rPr>
              <a:t>th</a:t>
            </a:r>
            <a:r>
              <a:rPr lang="en-US" sz="2000" b="1" dirty="0" smtClean="0">
                <a:solidFill>
                  <a:srgbClr val="FF0000"/>
                </a:solidFill>
              </a:rPr>
              <a:t>-19</a:t>
            </a:r>
            <a:r>
              <a:rPr lang="en-US" sz="2000" b="1" baseline="30000" dirty="0" smtClean="0">
                <a:solidFill>
                  <a:srgbClr val="FF0000"/>
                </a:solidFill>
              </a:rPr>
              <a:t>th</a:t>
            </a:r>
            <a:r>
              <a:rPr lang="en-US" sz="2000" b="1" dirty="0" smtClean="0">
                <a:solidFill>
                  <a:srgbClr val="FF0000"/>
                </a:solidFill>
              </a:rPr>
              <a:t> July, 2023</a:t>
            </a:r>
            <a:endParaRPr lang="en-US" sz="2000" dirty="0">
              <a:solidFill>
                <a:srgbClr val="FF0000"/>
              </a:solidFill>
            </a:endParaRPr>
          </a:p>
        </p:txBody>
      </p:sp>
      <p:sp>
        <p:nvSpPr>
          <p:cNvPr id="3" name="Subtitle 2"/>
          <p:cNvSpPr>
            <a:spLocks noGrp="1"/>
          </p:cNvSpPr>
          <p:nvPr>
            <p:ph type="subTitle" idx="1"/>
          </p:nvPr>
        </p:nvSpPr>
        <p:spPr>
          <a:xfrm>
            <a:off x="1507067" y="3931920"/>
            <a:ext cx="7766936" cy="1854926"/>
          </a:xfrm>
        </p:spPr>
        <p:txBody>
          <a:bodyPr>
            <a:normAutofit fontScale="85000" lnSpcReduction="20000"/>
          </a:bodyPr>
          <a:lstStyle/>
          <a:p>
            <a:pPr algn="just">
              <a:spcBef>
                <a:spcPts val="0"/>
              </a:spcBef>
            </a:pPr>
            <a:r>
              <a:rPr lang="en-US" sz="2400" b="1" dirty="0" smtClean="0"/>
              <a:t>Professor </a:t>
            </a:r>
            <a:r>
              <a:rPr lang="en-US" sz="2400" b="1" dirty="0" err="1" smtClean="0"/>
              <a:t>Haruna</a:t>
            </a:r>
            <a:r>
              <a:rPr lang="en-US" sz="2400" b="1" dirty="0" smtClean="0"/>
              <a:t> </a:t>
            </a:r>
            <a:r>
              <a:rPr lang="en-US" sz="2400" b="1" dirty="0" err="1" smtClean="0"/>
              <a:t>Kuje</a:t>
            </a:r>
            <a:r>
              <a:rPr lang="en-US" sz="2400" b="1" dirty="0" smtClean="0"/>
              <a:t> </a:t>
            </a:r>
            <a:r>
              <a:rPr lang="en-US" sz="2400" b="1" dirty="0" err="1" smtClean="0"/>
              <a:t>Ayuba</a:t>
            </a:r>
            <a:endParaRPr lang="en-US" sz="2400" b="1" dirty="0" smtClean="0"/>
          </a:p>
          <a:p>
            <a:pPr algn="just">
              <a:spcBef>
                <a:spcPts val="0"/>
              </a:spcBef>
            </a:pPr>
            <a:r>
              <a:rPr lang="en-US" sz="2400" b="1" dirty="0" smtClean="0"/>
              <a:t>Department of Environmental Management </a:t>
            </a:r>
          </a:p>
          <a:p>
            <a:pPr algn="just">
              <a:spcBef>
                <a:spcPts val="0"/>
              </a:spcBef>
            </a:pPr>
            <a:r>
              <a:rPr lang="en-US" sz="2400" b="1" dirty="0" smtClean="0"/>
              <a:t>Faculty of Environmental Science, former Director, Academic Planning and Immediate past DVC Academic</a:t>
            </a:r>
          </a:p>
          <a:p>
            <a:pPr algn="just">
              <a:spcBef>
                <a:spcPts val="0"/>
              </a:spcBef>
            </a:pPr>
            <a:r>
              <a:rPr lang="en-US" sz="2400" b="1" dirty="0" err="1" smtClean="0"/>
              <a:t>Nasarawa</a:t>
            </a:r>
            <a:r>
              <a:rPr lang="en-US" sz="2400" b="1" dirty="0" smtClean="0"/>
              <a:t> State University, </a:t>
            </a:r>
            <a:r>
              <a:rPr lang="en-US" sz="2400" b="1" dirty="0" err="1" smtClean="0"/>
              <a:t>Keffi</a:t>
            </a:r>
            <a:r>
              <a:rPr lang="en-US" sz="2400" b="1" dirty="0" smtClean="0"/>
              <a:t> </a:t>
            </a:r>
          </a:p>
          <a:p>
            <a:pPr algn="just">
              <a:spcBef>
                <a:spcPts val="0"/>
              </a:spcBef>
            </a:pPr>
            <a:r>
              <a:rPr lang="en-US" sz="2400" b="1" dirty="0" smtClean="0"/>
              <a:t>+2348024523151</a:t>
            </a:r>
          </a:p>
          <a:p>
            <a:pPr algn="just">
              <a:spcBef>
                <a:spcPts val="0"/>
              </a:spcBef>
            </a:pPr>
            <a:r>
              <a:rPr lang="en-US" sz="2400" b="1" dirty="0" smtClean="0">
                <a:hlinkClick r:id="rId2"/>
              </a:rPr>
              <a:t>hkayuba@nsuk.edu.ng</a:t>
            </a:r>
            <a:r>
              <a:rPr lang="en-US" sz="2400" b="1" dirty="0" smtClean="0"/>
              <a:t> (Alternate: hkayuba@yahoo.com)</a:t>
            </a:r>
            <a:endParaRPr lang="en-US" sz="2400" b="1" dirty="0"/>
          </a:p>
        </p:txBody>
      </p:sp>
    </p:spTree>
    <p:extLst>
      <p:ext uri="{BB962C8B-B14F-4D97-AF65-F5344CB8AC3E}">
        <p14:creationId xmlns:p14="http://schemas.microsoft.com/office/powerpoint/2010/main" val="263901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REINVIGORATE</a:t>
            </a:r>
            <a:endParaRPr lang="en-US" dirty="0"/>
          </a:p>
        </p:txBody>
      </p:sp>
      <p:sp>
        <p:nvSpPr>
          <p:cNvPr id="3" name="Content Placeholder 2"/>
          <p:cNvSpPr>
            <a:spLocks noGrp="1"/>
          </p:cNvSpPr>
          <p:nvPr>
            <p:ph idx="1"/>
          </p:nvPr>
        </p:nvSpPr>
        <p:spPr/>
        <p:txBody>
          <a:bodyPr>
            <a:normAutofit/>
          </a:bodyPr>
          <a:lstStyle/>
          <a:p>
            <a:r>
              <a:rPr lang="en-US" sz="2000" dirty="0" smtClean="0">
                <a:solidFill>
                  <a:srgbClr val="FF0000"/>
                </a:solidFill>
              </a:rPr>
              <a:t>REINVIGORATE</a:t>
            </a:r>
            <a:r>
              <a:rPr lang="en-US" sz="2000" dirty="0" smtClean="0"/>
              <a:t>- TO GIVE NEW ENERGY,  STRENGTH AND VITALITY TO</a:t>
            </a:r>
          </a:p>
          <a:p>
            <a:endParaRPr lang="en-US" sz="2000" dirty="0"/>
          </a:p>
          <a:p>
            <a:pPr algn="just"/>
            <a:r>
              <a:rPr lang="en-US" sz="2000" dirty="0" smtClean="0"/>
              <a:t>Over the past 31-32 years, BSU has placed itself as a University to be reckon with in Nigeria in terms of quality teaching, research, community service,  infrastructural development,  welfare of staff amongst others. </a:t>
            </a:r>
          </a:p>
          <a:p>
            <a:pPr algn="just"/>
            <a:r>
              <a:rPr lang="en-US" sz="2000" dirty="0" smtClean="0"/>
              <a:t>This workshop is simply to PERK US UP AND STIMULATE US TO GREATER COMMITMENT AND SELFLESS SERVICE TO THE UNIVERSITY AS SCHOLARS AND ADMINISTRATORS so that collectively, you can achieve the </a:t>
            </a:r>
            <a:r>
              <a:rPr lang="en-US" sz="2000" dirty="0" smtClean="0">
                <a:solidFill>
                  <a:srgbClr val="FF0000"/>
                </a:solidFill>
              </a:rPr>
              <a:t>FUTURE YOU DESIRE</a:t>
            </a:r>
            <a:endParaRPr lang="en-US" sz="2000" dirty="0">
              <a:solidFill>
                <a:srgbClr val="FF0000"/>
              </a:solidFill>
            </a:endParaRPr>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280397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3. THE FUTURE YOU DESIRE </a:t>
            </a:r>
            <a:r>
              <a:rPr lang="en-US" dirty="0" smtClean="0"/>
              <a:t>–</a:t>
            </a:r>
            <a:r>
              <a:rPr lang="en-US" sz="3100" dirty="0" smtClean="0">
                <a:solidFill>
                  <a:srgbClr val="00B0F0"/>
                </a:solidFill>
              </a:rPr>
              <a:t>UNIVERSITY OF FIRST CHOICE</a:t>
            </a:r>
            <a:r>
              <a:rPr lang="en-US" sz="3100" dirty="0" smtClean="0"/>
              <a:t>-Key Features of World Class Universities </a:t>
            </a:r>
            <a:endParaRPr lang="en-US" sz="3100" dirty="0"/>
          </a:p>
        </p:txBody>
      </p:sp>
      <p:sp>
        <p:nvSpPr>
          <p:cNvPr id="3" name="Content Placeholder 2"/>
          <p:cNvSpPr>
            <a:spLocks noGrp="1"/>
          </p:cNvSpPr>
          <p:nvPr>
            <p:ph idx="1"/>
          </p:nvPr>
        </p:nvSpPr>
        <p:spPr/>
        <p:txBody>
          <a:bodyPr>
            <a:normAutofit fontScale="92500"/>
          </a:bodyPr>
          <a:lstStyle/>
          <a:p>
            <a:r>
              <a:rPr lang="en-US" dirty="0" smtClean="0"/>
              <a:t>Well </a:t>
            </a:r>
            <a:r>
              <a:rPr lang="en-US" dirty="0"/>
              <a:t>- defined autonomous governance structures </a:t>
            </a:r>
          </a:p>
          <a:p>
            <a:r>
              <a:rPr lang="en-US" dirty="0" smtClean="0"/>
              <a:t>Highly </a:t>
            </a:r>
            <a:r>
              <a:rPr lang="en-US" dirty="0"/>
              <a:t>qualified faculty, </a:t>
            </a:r>
          </a:p>
          <a:p>
            <a:r>
              <a:rPr lang="en-US" dirty="0" smtClean="0"/>
              <a:t>Excellence </a:t>
            </a:r>
            <a:r>
              <a:rPr lang="en-US" dirty="0"/>
              <a:t>in research, </a:t>
            </a:r>
          </a:p>
          <a:p>
            <a:r>
              <a:rPr lang="en-US" dirty="0" smtClean="0"/>
              <a:t>Quality teaching </a:t>
            </a:r>
            <a:endParaRPr lang="en-US" dirty="0"/>
          </a:p>
          <a:p>
            <a:r>
              <a:rPr lang="en-US" dirty="0" smtClean="0"/>
              <a:t>High </a:t>
            </a:r>
            <a:r>
              <a:rPr lang="en-US" dirty="0"/>
              <a:t>levels of government as well as non-government sources of funding </a:t>
            </a:r>
          </a:p>
          <a:p>
            <a:r>
              <a:rPr lang="en-US" dirty="0" smtClean="0"/>
              <a:t>International </a:t>
            </a:r>
            <a:r>
              <a:rPr lang="en-US" dirty="0"/>
              <a:t>and highly talented students </a:t>
            </a:r>
            <a:endParaRPr lang="en-US" dirty="0" smtClean="0"/>
          </a:p>
          <a:p>
            <a:r>
              <a:rPr lang="en-US" dirty="0"/>
              <a:t>Quality Graduate that are employable</a:t>
            </a:r>
          </a:p>
          <a:p>
            <a:r>
              <a:rPr lang="en-US" dirty="0" smtClean="0"/>
              <a:t>Academic </a:t>
            </a:r>
            <a:r>
              <a:rPr lang="en-US" dirty="0"/>
              <a:t>freedom </a:t>
            </a:r>
          </a:p>
          <a:p>
            <a:r>
              <a:rPr lang="en-US" dirty="0"/>
              <a:t>W</a:t>
            </a:r>
            <a:r>
              <a:rPr lang="en-US" dirty="0" smtClean="0"/>
              <a:t>ell </a:t>
            </a:r>
            <a:r>
              <a:rPr lang="en-US" dirty="0"/>
              <a:t>- equipped facilities for teaching, research, administration and student life. </a:t>
            </a:r>
            <a:endParaRPr lang="en-US" dirty="0" smtClean="0"/>
          </a:p>
          <a:p>
            <a:pPr lvl="2"/>
            <a:r>
              <a:rPr lang="en-US" dirty="0" err="1" smtClean="0"/>
              <a:t>Faborode</a:t>
            </a:r>
            <a:r>
              <a:rPr lang="en-US" dirty="0" smtClean="0"/>
              <a:t> (2015)</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BSU Management Workshop .Prof H K </a:t>
            </a:r>
            <a:r>
              <a:rPr lang="en-US" dirty="0" err="1" smtClean="0"/>
              <a:t>Ayuba</a:t>
            </a:r>
            <a:r>
              <a:rPr lang="en-US" dirty="0" smtClean="0"/>
              <a:t> 2023, </a:t>
            </a:r>
            <a:r>
              <a:rPr lang="en-US" dirty="0" err="1" smtClean="0"/>
              <a:t>Nasarawa</a:t>
            </a:r>
            <a:r>
              <a:rPr lang="en-US" dirty="0" smtClean="0"/>
              <a:t> State University, </a:t>
            </a:r>
            <a:r>
              <a:rPr lang="en-US" dirty="0" err="1" smtClean="0"/>
              <a:t>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6"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2332" y="176012"/>
            <a:ext cx="2923417" cy="1831703"/>
          </a:xfrm>
          <a:prstGeom prst="rect">
            <a:avLst/>
          </a:prstGeom>
        </p:spPr>
      </p:pic>
      <p:pic>
        <p:nvPicPr>
          <p:cNvPr id="7"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8583" y="4731154"/>
            <a:ext cx="2923417" cy="1831703"/>
          </a:xfrm>
          <a:prstGeom prst="rect">
            <a:avLst/>
          </a:prstGeom>
        </p:spPr>
      </p:pic>
      <p:pic>
        <p:nvPicPr>
          <p:cNvPr id="8"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2332" y="2593703"/>
            <a:ext cx="2923417" cy="1831703"/>
          </a:xfrm>
          <a:prstGeom prst="rect">
            <a:avLst/>
          </a:prstGeom>
        </p:spPr>
      </p:pic>
    </p:spTree>
    <p:extLst>
      <p:ext uri="{BB962C8B-B14F-4D97-AF65-F5344CB8AC3E}">
        <p14:creationId xmlns:p14="http://schemas.microsoft.com/office/powerpoint/2010/main" val="1049587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484914"/>
          </a:xfrm>
        </p:spPr>
        <p:txBody>
          <a:bodyPr>
            <a:normAutofit/>
          </a:bodyPr>
          <a:lstStyle/>
          <a:p>
            <a:pPr algn="just"/>
            <a:r>
              <a:rPr lang="en-US" sz="4400" dirty="0" smtClean="0">
                <a:solidFill>
                  <a:srgbClr val="FF0000"/>
                </a:solidFill>
              </a:rPr>
              <a:t>4. SUGGESTED STRATEGIES FOR REINVIRORATING ACADEMIC AND ADMINISTRATIVE EXCELLENCE IN BENUE STATE UNIVERSITY</a:t>
            </a:r>
            <a:endParaRPr lang="en-US" sz="4400" dirty="0">
              <a:solidFill>
                <a:srgbClr val="FF0000"/>
              </a:solidFill>
            </a:endParaRPr>
          </a:p>
        </p:txBody>
      </p:sp>
      <p:sp>
        <p:nvSpPr>
          <p:cNvPr id="3" name="Footer Placeholder 2"/>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90010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Strategy 1</a:t>
            </a:r>
            <a:r>
              <a:rPr lang="en-US" dirty="0"/>
              <a:t>-Focus on the core mandate of the </a:t>
            </a:r>
            <a:r>
              <a:rPr lang="en-US" dirty="0" smtClean="0"/>
              <a:t>University-</a:t>
            </a:r>
            <a:r>
              <a:rPr lang="en-US" dirty="0">
                <a:solidFill>
                  <a:srgbClr val="FF0000"/>
                </a:solidFill>
              </a:rPr>
              <a:t>EXCELLENCE IN TEACHING</a:t>
            </a:r>
            <a:br>
              <a:rPr lang="en-US" dirty="0">
                <a:solidFill>
                  <a:srgbClr val="FF0000"/>
                </a:solidFill>
              </a:rPr>
            </a:br>
            <a:endParaRPr lang="en-US" dirty="0"/>
          </a:p>
        </p:txBody>
      </p:sp>
      <p:sp>
        <p:nvSpPr>
          <p:cNvPr id="3" name="Content Placeholder 2"/>
          <p:cNvSpPr>
            <a:spLocks noGrp="1"/>
          </p:cNvSpPr>
          <p:nvPr>
            <p:ph sz="half" idx="1"/>
          </p:nvPr>
        </p:nvSpPr>
        <p:spPr>
          <a:xfrm>
            <a:off x="677334" y="2160589"/>
            <a:ext cx="6154540" cy="3880772"/>
          </a:xfrm>
        </p:spPr>
        <p:txBody>
          <a:bodyPr>
            <a:normAutofit fontScale="92500" lnSpcReduction="20000"/>
          </a:bodyPr>
          <a:lstStyle/>
          <a:p>
            <a:r>
              <a:rPr lang="en-US" dirty="0" smtClean="0"/>
              <a:t>This </a:t>
            </a:r>
            <a:r>
              <a:rPr lang="en-US" dirty="0"/>
              <a:t>is a contested concept. </a:t>
            </a:r>
            <a:endParaRPr lang="en-US" dirty="0" smtClean="0"/>
          </a:p>
          <a:p>
            <a:r>
              <a:rPr lang="en-US" dirty="0" smtClean="0"/>
              <a:t>But </a:t>
            </a:r>
            <a:r>
              <a:rPr lang="en-US" dirty="0"/>
              <a:t>it is sometimes measured by</a:t>
            </a:r>
          </a:p>
          <a:p>
            <a:pPr lvl="1" algn="just"/>
            <a:r>
              <a:rPr lang="en-US" dirty="0"/>
              <a:t>Top quality and highly </a:t>
            </a:r>
            <a:r>
              <a:rPr lang="en-US" dirty="0" smtClean="0"/>
              <a:t>rated Scholars and administrators </a:t>
            </a:r>
          </a:p>
          <a:p>
            <a:pPr lvl="1" algn="just"/>
            <a:r>
              <a:rPr lang="en-US" dirty="0" smtClean="0"/>
              <a:t>Staff/Students RATIO </a:t>
            </a:r>
            <a:r>
              <a:rPr lang="en-US" dirty="0" smtClean="0">
                <a:solidFill>
                  <a:srgbClr val="00B0F0"/>
                </a:solidFill>
              </a:rPr>
              <a:t>(EAA struggle?? Problem??)</a:t>
            </a:r>
          </a:p>
          <a:p>
            <a:pPr lvl="1" algn="just"/>
            <a:r>
              <a:rPr lang="en-US" dirty="0" smtClean="0"/>
              <a:t>Students </a:t>
            </a:r>
            <a:r>
              <a:rPr lang="en-US" dirty="0"/>
              <a:t>satisfaction, </a:t>
            </a:r>
            <a:endParaRPr lang="en-US" dirty="0" smtClean="0"/>
          </a:p>
          <a:p>
            <a:pPr lvl="1" algn="just"/>
            <a:r>
              <a:rPr lang="en-US" dirty="0" smtClean="0"/>
              <a:t>the </a:t>
            </a:r>
            <a:r>
              <a:rPr lang="en-US" dirty="0"/>
              <a:t>inspirational nature of individual lecturers</a:t>
            </a:r>
            <a:r>
              <a:rPr lang="en-US" dirty="0" smtClean="0"/>
              <a:t>,</a:t>
            </a:r>
          </a:p>
          <a:p>
            <a:pPr lvl="1" algn="just"/>
            <a:r>
              <a:rPr lang="en-US" dirty="0" smtClean="0"/>
              <a:t> </a:t>
            </a:r>
            <a:r>
              <a:rPr lang="en-US" dirty="0"/>
              <a:t>the interaction with students as participants and how well the information provided meets the learning objectives of the course., </a:t>
            </a:r>
            <a:endParaRPr lang="en-US" dirty="0" smtClean="0"/>
          </a:p>
          <a:p>
            <a:pPr lvl="1" algn="just"/>
            <a:r>
              <a:rPr lang="en-US" dirty="0" smtClean="0"/>
              <a:t>quality </a:t>
            </a:r>
            <a:r>
              <a:rPr lang="en-US" dirty="0"/>
              <a:t>of students produced </a:t>
            </a:r>
            <a:r>
              <a:rPr lang="en-US" dirty="0" err="1"/>
              <a:t>etc</a:t>
            </a:r>
            <a:endParaRPr lang="en-US" dirty="0"/>
          </a:p>
          <a:p>
            <a:pPr lvl="1" algn="just"/>
            <a:r>
              <a:rPr lang="en-US" dirty="0" smtClean="0"/>
              <a:t>Achievements </a:t>
            </a:r>
            <a:r>
              <a:rPr lang="en-US" dirty="0"/>
              <a:t>in ACCREDITATION  of </a:t>
            </a:r>
            <a:r>
              <a:rPr lang="en-US" dirty="0" err="1"/>
              <a:t>programmes</a:t>
            </a:r>
            <a:r>
              <a:rPr lang="en-US" dirty="0"/>
              <a:t> by Regulatory bodies (NUC, COREN </a:t>
            </a:r>
            <a:r>
              <a:rPr lang="en-US" dirty="0" err="1"/>
              <a:t>etc</a:t>
            </a:r>
            <a:r>
              <a:rPr lang="en-US" dirty="0" smtClean="0"/>
              <a:t>)</a:t>
            </a:r>
          </a:p>
          <a:p>
            <a:pPr lvl="1" algn="just"/>
            <a:r>
              <a:rPr lang="en-US" dirty="0" smtClean="0"/>
              <a:t>(</a:t>
            </a:r>
            <a:r>
              <a:rPr lang="en-US" dirty="0"/>
              <a:t>To be FIRST CHOICE UNIV, what is the </a:t>
            </a:r>
            <a:r>
              <a:rPr lang="en-US" dirty="0">
                <a:solidFill>
                  <a:srgbClr val="FF0000"/>
                </a:solidFill>
              </a:rPr>
              <a:t>% foreign staff; % Staff from other States; % Benue Indigene?</a:t>
            </a:r>
          </a:p>
          <a:p>
            <a:pPr marL="457200" lvl="1" indent="0" algn="just">
              <a:buNone/>
            </a:pPr>
            <a:endParaRPr lang="en-US" dirty="0"/>
          </a:p>
          <a:p>
            <a:endParaRPr lang="en-US" dirty="0"/>
          </a:p>
        </p:txBody>
      </p:sp>
      <p:pic>
        <p:nvPicPr>
          <p:cNvPr id="8" name="Content Placeholder 7"/>
          <p:cNvPicPr>
            <a:picLocks noGrp="1" noChangeAspect="1"/>
          </p:cNvPicPr>
          <p:nvPr>
            <p:ph sz="half" idx="2"/>
          </p:nvPr>
        </p:nvPicPr>
        <p:blipFill>
          <a:blip r:embed="rId2"/>
          <a:stretch>
            <a:fillRect/>
          </a:stretch>
        </p:blipFill>
        <p:spPr>
          <a:xfrm>
            <a:off x="7302137" y="2252029"/>
            <a:ext cx="3238969" cy="3234371"/>
          </a:xfrm>
          <a:prstGeom prst="rect">
            <a:avLst/>
          </a:prstGeom>
        </p:spPr>
      </p:pic>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6FF9F0C5-380F-41C2-899A-BAC0F0927E16}" type="slidenum">
              <a:rPr lang="en-US" smtClean="0"/>
              <a:t>13</a:t>
            </a:fld>
            <a:endParaRPr lang="en-US" dirty="0"/>
          </a:p>
        </p:txBody>
      </p:sp>
    </p:spTree>
    <p:extLst>
      <p:ext uri="{BB962C8B-B14F-4D97-AF65-F5344CB8AC3E}">
        <p14:creationId xmlns:p14="http://schemas.microsoft.com/office/powerpoint/2010/main" val="4230953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Strategy 1-Focus on the core mandate of the </a:t>
            </a:r>
            <a:r>
              <a:rPr lang="en-US" dirty="0" smtClean="0"/>
              <a:t>University-</a:t>
            </a:r>
            <a:r>
              <a:rPr lang="en-US" dirty="0">
                <a:solidFill>
                  <a:srgbClr val="FF0000"/>
                </a:solidFill>
              </a:rPr>
              <a:t>EXCELLENCE IN REASEARCH</a:t>
            </a:r>
            <a:br>
              <a:rPr lang="en-US" dirty="0">
                <a:solidFill>
                  <a:srgbClr val="FF0000"/>
                </a:solidFill>
              </a:rPr>
            </a:br>
            <a:endParaRPr lang="en-US" dirty="0"/>
          </a:p>
        </p:txBody>
      </p:sp>
      <p:sp>
        <p:nvSpPr>
          <p:cNvPr id="3" name="Content Placeholder 2"/>
          <p:cNvSpPr>
            <a:spLocks noGrp="1"/>
          </p:cNvSpPr>
          <p:nvPr>
            <p:ph sz="half" idx="1"/>
          </p:nvPr>
        </p:nvSpPr>
        <p:spPr>
          <a:xfrm>
            <a:off x="677334" y="2160589"/>
            <a:ext cx="5841032" cy="3880772"/>
          </a:xfrm>
        </p:spPr>
        <p:txBody>
          <a:bodyPr>
            <a:normAutofit/>
          </a:bodyPr>
          <a:lstStyle/>
          <a:p>
            <a:r>
              <a:rPr lang="en-US" dirty="0" smtClean="0"/>
              <a:t>In </a:t>
            </a:r>
            <a:r>
              <a:rPr lang="en-US" dirty="0"/>
              <a:t>terms of originality, significance and </a:t>
            </a:r>
            <a:r>
              <a:rPr lang="en-US" dirty="0" err="1"/>
              <a:t>rigour</a:t>
            </a:r>
            <a:r>
              <a:rPr lang="en-US" dirty="0"/>
              <a:t> in researches conducted</a:t>
            </a:r>
          </a:p>
          <a:p>
            <a:r>
              <a:rPr lang="en-US" dirty="0"/>
              <a:t>Research grants won in the year under review</a:t>
            </a:r>
          </a:p>
          <a:p>
            <a:r>
              <a:rPr lang="en-US" dirty="0"/>
              <a:t>Publications in reputable journals (within and outside)</a:t>
            </a:r>
          </a:p>
          <a:p>
            <a:r>
              <a:rPr lang="en-US" dirty="0"/>
              <a:t>Recognitions and </a:t>
            </a:r>
            <a:r>
              <a:rPr lang="en-US" dirty="0" smtClean="0"/>
              <a:t>awards</a:t>
            </a:r>
          </a:p>
          <a:p>
            <a:r>
              <a:rPr lang="en-US" dirty="0" smtClean="0"/>
              <a:t>How research is meeting societal needs</a:t>
            </a:r>
            <a:endParaRPr lang="en-US" dirty="0"/>
          </a:p>
          <a:p>
            <a:r>
              <a:rPr lang="en-US" dirty="0"/>
              <a:t>General quality of research profile of BSU staff and </a:t>
            </a:r>
            <a:r>
              <a:rPr lang="en-US" dirty="0" smtClean="0"/>
              <a:t>students compared with other institutions</a:t>
            </a:r>
          </a:p>
          <a:p>
            <a:pPr marL="342900" lvl="1" indent="-342900"/>
            <a:r>
              <a:rPr lang="en-US" dirty="0"/>
              <a:t>(To be FIRST CHOICE UNIV, </a:t>
            </a:r>
            <a:r>
              <a:rPr lang="en-US" dirty="0" smtClean="0"/>
              <a:t>how </a:t>
            </a:r>
            <a:r>
              <a:rPr lang="en-US" dirty="0" smtClean="0">
                <a:solidFill>
                  <a:srgbClr val="FF0000"/>
                </a:solidFill>
              </a:rPr>
              <a:t>many research grants have you attracted? What is the research rating of BSU?</a:t>
            </a:r>
            <a:endParaRPr lang="en-US" dirty="0">
              <a:solidFill>
                <a:srgbClr val="FF0000"/>
              </a:solidFill>
            </a:endParaRPr>
          </a:p>
          <a:p>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6FF9F0C5-380F-41C2-899A-BAC0F0927E16}" type="slidenum">
              <a:rPr lang="en-US" smtClean="0"/>
              <a:t>14</a:t>
            </a:fld>
            <a:endParaRPr lang="en-US" dirty="0"/>
          </a:p>
        </p:txBody>
      </p:sp>
      <p:pic>
        <p:nvPicPr>
          <p:cNvPr id="7" name="Content Placeholder 7"/>
          <p:cNvPicPr>
            <a:picLocks noGrp="1" noChangeAspect="1"/>
          </p:cNvPicPr>
          <p:nvPr>
            <p:ph sz="half" idx="2"/>
          </p:nvPr>
        </p:nvPicPr>
        <p:blipFill>
          <a:blip r:embed="rId2"/>
          <a:stretch>
            <a:fillRect/>
          </a:stretch>
        </p:blipFill>
        <p:spPr>
          <a:xfrm>
            <a:off x="6792686" y="2259874"/>
            <a:ext cx="3357154" cy="3631475"/>
          </a:xfrm>
          <a:prstGeom prst="rect">
            <a:avLst/>
          </a:prstGeom>
        </p:spPr>
      </p:pic>
    </p:spTree>
    <p:extLst>
      <p:ext uri="{BB962C8B-B14F-4D97-AF65-F5344CB8AC3E}">
        <p14:creationId xmlns:p14="http://schemas.microsoft.com/office/powerpoint/2010/main" val="927734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441269"/>
          </a:xfrm>
        </p:spPr>
        <p:txBody>
          <a:bodyPr>
            <a:normAutofit fontScale="90000"/>
          </a:bodyPr>
          <a:lstStyle/>
          <a:p>
            <a:r>
              <a:rPr lang="en-US" dirty="0"/>
              <a:t>Strategy 1-Focus on the core mandate of the </a:t>
            </a:r>
            <a:r>
              <a:rPr lang="en-US" dirty="0" smtClean="0"/>
              <a:t>University-</a:t>
            </a:r>
            <a:r>
              <a:rPr lang="en-US" dirty="0">
                <a:solidFill>
                  <a:srgbClr val="FF0000"/>
                </a:solidFill>
              </a:rPr>
              <a:t>EXCELLENCE IN COMMUNITY Service</a:t>
            </a:r>
            <a:br>
              <a:rPr lang="en-US" dirty="0">
                <a:solidFill>
                  <a:srgbClr val="FF0000"/>
                </a:solidFill>
              </a:rPr>
            </a:br>
            <a:endParaRPr lang="en-US" dirty="0"/>
          </a:p>
        </p:txBody>
      </p:sp>
      <p:sp>
        <p:nvSpPr>
          <p:cNvPr id="3" name="Content Placeholder 2"/>
          <p:cNvSpPr>
            <a:spLocks noGrp="1"/>
          </p:cNvSpPr>
          <p:nvPr>
            <p:ph sz="half" idx="1"/>
          </p:nvPr>
        </p:nvSpPr>
        <p:spPr>
          <a:xfrm>
            <a:off x="677334" y="2160589"/>
            <a:ext cx="5684277" cy="3880772"/>
          </a:xfrm>
        </p:spPr>
        <p:txBody>
          <a:bodyPr>
            <a:normAutofit/>
          </a:bodyPr>
          <a:lstStyle/>
          <a:p>
            <a:pPr lvl="1"/>
            <a:r>
              <a:rPr lang="en-US" dirty="0" smtClean="0"/>
              <a:t>How is BSU  meeting </a:t>
            </a:r>
            <a:r>
              <a:rPr lang="en-US" dirty="0"/>
              <a:t>societal needs  </a:t>
            </a:r>
            <a:endParaRPr lang="en-US" dirty="0" smtClean="0"/>
          </a:p>
          <a:p>
            <a:r>
              <a:rPr lang="en-US" dirty="0" smtClean="0"/>
              <a:t>(</a:t>
            </a:r>
            <a:r>
              <a:rPr lang="en-US" dirty="0"/>
              <a:t>BSU is within the food basket of Nigeria) </a:t>
            </a:r>
            <a:endParaRPr lang="en-US" dirty="0" smtClean="0"/>
          </a:p>
          <a:p>
            <a:pPr lvl="1"/>
            <a:r>
              <a:rPr lang="en-US" dirty="0" smtClean="0"/>
              <a:t>Are the researches leading to development of the State? Or Country?</a:t>
            </a:r>
          </a:p>
          <a:p>
            <a:pPr lvl="1"/>
            <a:r>
              <a:rPr lang="en-US" dirty="0" smtClean="0"/>
              <a:t>To what extent is the University promoting food and nutrition security in Benue State, Nigeria ? </a:t>
            </a:r>
          </a:p>
          <a:p>
            <a:pPr lvl="1"/>
            <a:r>
              <a:rPr lang="en-US" dirty="0" smtClean="0"/>
              <a:t>How </a:t>
            </a:r>
            <a:r>
              <a:rPr lang="en-US" dirty="0"/>
              <a:t>much of technologies </a:t>
            </a:r>
            <a:r>
              <a:rPr lang="en-US" dirty="0" smtClean="0"/>
              <a:t>is BSU developing </a:t>
            </a:r>
            <a:r>
              <a:rPr lang="en-US" dirty="0"/>
              <a:t>to reduce post-harvest losses or increase agricultural value </a:t>
            </a:r>
            <a:r>
              <a:rPr lang="en-US" dirty="0" smtClean="0"/>
              <a:t>chain</a:t>
            </a:r>
          </a:p>
          <a:p>
            <a:pPr lvl="1"/>
            <a:r>
              <a:rPr lang="en-US" dirty="0" smtClean="0">
                <a:solidFill>
                  <a:srgbClr val="FF0000"/>
                </a:solidFill>
              </a:rPr>
              <a:t>To be FIRST CHOICE, To </a:t>
            </a:r>
            <a:r>
              <a:rPr lang="en-US" dirty="0">
                <a:solidFill>
                  <a:srgbClr val="FF0000"/>
                </a:solidFill>
              </a:rPr>
              <a:t>what extent are the researches helping in the development of the State, Nation?</a:t>
            </a:r>
            <a:endParaRPr lang="en-US" dirty="0"/>
          </a:p>
          <a:p>
            <a:endParaRPr lang="en-US" dirty="0"/>
          </a:p>
        </p:txBody>
      </p:sp>
      <p:pic>
        <p:nvPicPr>
          <p:cNvPr id="8" name="Content Placeholder 7"/>
          <p:cNvPicPr>
            <a:picLocks noGrp="1" noChangeAspect="1"/>
          </p:cNvPicPr>
          <p:nvPr>
            <p:ph sz="half" idx="2"/>
          </p:nvPr>
        </p:nvPicPr>
        <p:blipFill>
          <a:blip r:embed="rId2"/>
          <a:stretch>
            <a:fillRect/>
          </a:stretch>
        </p:blipFill>
        <p:spPr>
          <a:xfrm>
            <a:off x="6635930" y="2160590"/>
            <a:ext cx="3566160" cy="3077616"/>
          </a:xfrm>
          <a:prstGeom prst="rect">
            <a:avLst/>
          </a:prstGeom>
        </p:spPr>
      </p:pic>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6FF9F0C5-380F-41C2-899A-BAC0F0927E16}" type="slidenum">
              <a:rPr lang="en-US" smtClean="0"/>
              <a:t>15</a:t>
            </a:fld>
            <a:endParaRPr lang="en-US" dirty="0"/>
          </a:p>
        </p:txBody>
      </p:sp>
    </p:spTree>
    <p:extLst>
      <p:ext uri="{BB962C8B-B14F-4D97-AF65-F5344CB8AC3E}">
        <p14:creationId xmlns:p14="http://schemas.microsoft.com/office/powerpoint/2010/main" val="411838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800" dirty="0">
                <a:solidFill>
                  <a:srgbClr val="FF0000"/>
                </a:solidFill>
              </a:rPr>
              <a:t>Strategy 2</a:t>
            </a:r>
            <a:r>
              <a:rPr lang="en-US" sz="2800" dirty="0"/>
              <a:t>- </a:t>
            </a:r>
            <a:r>
              <a:rPr lang="en-US" sz="2800" dirty="0">
                <a:solidFill>
                  <a:schemeClr val="accent2">
                    <a:lumMod val="75000"/>
                  </a:schemeClr>
                </a:solidFill>
              </a:rPr>
              <a:t>Rethink your University’s </a:t>
            </a:r>
            <a:r>
              <a:rPr lang="en-US" sz="2800" dirty="0" smtClean="0">
                <a:solidFill>
                  <a:schemeClr val="accent2">
                    <a:lumMod val="75000"/>
                  </a:schemeClr>
                </a:solidFill>
              </a:rPr>
              <a:t>Symbols, Rituals, Heroes </a:t>
            </a:r>
            <a:r>
              <a:rPr lang="en-US" sz="2800" dirty="0">
                <a:solidFill>
                  <a:schemeClr val="accent2">
                    <a:lumMod val="75000"/>
                  </a:schemeClr>
                </a:solidFill>
              </a:rPr>
              <a:t>and Core </a:t>
            </a:r>
            <a:r>
              <a:rPr lang="en-US" sz="2800" dirty="0" smtClean="0">
                <a:solidFill>
                  <a:schemeClr val="accent2">
                    <a:lumMod val="75000"/>
                  </a:schemeClr>
                </a:solidFill>
              </a:rPr>
              <a:t>Values</a:t>
            </a:r>
            <a:r>
              <a:rPr lang="en-US" sz="2800" dirty="0" smtClean="0">
                <a:solidFill>
                  <a:srgbClr val="00B0F0"/>
                </a:solidFill>
              </a:rPr>
              <a:t>-MEASURE OF UNIV CULTURE</a:t>
            </a:r>
            <a:r>
              <a:rPr lang="en-US" sz="2800" dirty="0" smtClean="0"/>
              <a:t> -</a:t>
            </a:r>
            <a:r>
              <a:rPr lang="en-US" sz="2800" dirty="0" smtClean="0">
                <a:solidFill>
                  <a:srgbClr val="FF0000"/>
                </a:solidFill>
              </a:rPr>
              <a:t>THEY </a:t>
            </a:r>
            <a:r>
              <a:rPr lang="en-US" sz="2800" dirty="0">
                <a:solidFill>
                  <a:srgbClr val="FF0000"/>
                </a:solidFill>
              </a:rPr>
              <a:t>CONVEY STRONG MESSAGE</a:t>
            </a:r>
            <a:endParaRPr lang="en-US" sz="2800" dirty="0"/>
          </a:p>
        </p:txBody>
      </p:sp>
      <p:sp>
        <p:nvSpPr>
          <p:cNvPr id="3" name="Content Placeholder 2"/>
          <p:cNvSpPr>
            <a:spLocks noGrp="1"/>
          </p:cNvSpPr>
          <p:nvPr>
            <p:ph sz="half" idx="1"/>
          </p:nvPr>
        </p:nvSpPr>
        <p:spPr>
          <a:xfrm>
            <a:off x="677334" y="2160589"/>
            <a:ext cx="5318517" cy="3880772"/>
          </a:xfrm>
        </p:spPr>
        <p:txBody>
          <a:bodyPr>
            <a:normAutofit fontScale="70000" lnSpcReduction="20000"/>
          </a:bodyPr>
          <a:lstStyle/>
          <a:p>
            <a:r>
              <a:rPr lang="en-US" b="1" dirty="0" smtClean="0">
                <a:solidFill>
                  <a:srgbClr val="FF0000"/>
                </a:solidFill>
              </a:rPr>
              <a:t>SYMBOLS  (MOTTO, ANTHEM)</a:t>
            </a:r>
          </a:p>
          <a:p>
            <a:pPr lvl="1"/>
            <a:r>
              <a:rPr lang="en-US" dirty="0" smtClean="0">
                <a:solidFill>
                  <a:srgbClr val="FF0000"/>
                </a:solidFill>
              </a:rPr>
              <a:t>Motto</a:t>
            </a:r>
            <a:r>
              <a:rPr lang="en-US" dirty="0"/>
              <a:t>: </a:t>
            </a:r>
            <a:r>
              <a:rPr lang="en-US" i="1" dirty="0" err="1">
                <a:solidFill>
                  <a:srgbClr val="0070C0"/>
                </a:solidFill>
              </a:rPr>
              <a:t>Scientia</a:t>
            </a:r>
            <a:r>
              <a:rPr lang="en-US" i="1" dirty="0">
                <a:solidFill>
                  <a:srgbClr val="0070C0"/>
                </a:solidFill>
              </a:rPr>
              <a:t> </a:t>
            </a:r>
            <a:r>
              <a:rPr lang="en-US" i="1" dirty="0" err="1">
                <a:solidFill>
                  <a:srgbClr val="0070C0"/>
                </a:solidFill>
              </a:rPr>
              <a:t>liberatio</a:t>
            </a:r>
            <a:r>
              <a:rPr lang="en-US" i="1" dirty="0">
                <a:solidFill>
                  <a:srgbClr val="0070C0"/>
                </a:solidFill>
              </a:rPr>
              <a:t> </a:t>
            </a:r>
            <a:r>
              <a:rPr lang="en-US" i="1" dirty="0" err="1">
                <a:solidFill>
                  <a:srgbClr val="0070C0"/>
                </a:solidFill>
              </a:rPr>
              <a:t>populorum</a:t>
            </a:r>
            <a:r>
              <a:rPr lang="en-US" i="1" dirty="0">
                <a:solidFill>
                  <a:srgbClr val="0070C0"/>
                </a:solidFill>
              </a:rPr>
              <a:t> </a:t>
            </a:r>
            <a:r>
              <a:rPr lang="en-US" dirty="0"/>
              <a:t>(Knowledge for </a:t>
            </a:r>
            <a:r>
              <a:rPr lang="en-US" dirty="0">
                <a:solidFill>
                  <a:srgbClr val="FF0000"/>
                </a:solidFill>
              </a:rPr>
              <a:t>the liberation of the people</a:t>
            </a:r>
            <a:r>
              <a:rPr lang="en-US" dirty="0"/>
              <a:t>) FROM WHAT?</a:t>
            </a:r>
          </a:p>
          <a:p>
            <a:r>
              <a:rPr lang="en-US" b="1" dirty="0" smtClean="0">
                <a:solidFill>
                  <a:srgbClr val="FF0000"/>
                </a:solidFill>
              </a:rPr>
              <a:t>RITUALS (</a:t>
            </a:r>
            <a:r>
              <a:rPr lang="en-US" b="1" dirty="0" err="1" smtClean="0">
                <a:solidFill>
                  <a:srgbClr val="FF0000"/>
                </a:solidFill>
              </a:rPr>
              <a:t>Univ</a:t>
            </a:r>
            <a:r>
              <a:rPr lang="en-US" b="1" dirty="0" smtClean="0">
                <a:solidFill>
                  <a:srgbClr val="FF0000"/>
                </a:solidFill>
              </a:rPr>
              <a:t> ceremonies) </a:t>
            </a:r>
          </a:p>
          <a:p>
            <a:pPr lvl="0"/>
            <a:r>
              <a:rPr lang="en-US" dirty="0" smtClean="0">
                <a:solidFill>
                  <a:srgbClr val="222222"/>
                </a:solidFill>
                <a:latin typeface="montserratlight"/>
              </a:rPr>
              <a:t>Frequency </a:t>
            </a:r>
            <a:r>
              <a:rPr lang="en-US" dirty="0">
                <a:solidFill>
                  <a:srgbClr val="222222"/>
                </a:solidFill>
                <a:latin typeface="montserratlight"/>
              </a:rPr>
              <a:t>of </a:t>
            </a:r>
            <a:endParaRPr lang="en-US" dirty="0" smtClean="0">
              <a:solidFill>
                <a:srgbClr val="222222"/>
              </a:solidFill>
              <a:latin typeface="montserratlight"/>
            </a:endParaRPr>
          </a:p>
          <a:p>
            <a:pPr lvl="1"/>
            <a:r>
              <a:rPr lang="en-US" dirty="0" smtClean="0">
                <a:solidFill>
                  <a:srgbClr val="0070C0"/>
                </a:solidFill>
                <a:latin typeface="montserratlight"/>
              </a:rPr>
              <a:t>CONVOCATION</a:t>
            </a:r>
            <a:r>
              <a:rPr lang="en-US" dirty="0">
                <a:solidFill>
                  <a:srgbClr val="222222"/>
                </a:solidFill>
                <a:latin typeface="montserratlight"/>
              </a:rPr>
              <a:t> </a:t>
            </a:r>
            <a:r>
              <a:rPr lang="en-US" dirty="0" smtClean="0">
                <a:solidFill>
                  <a:srgbClr val="222222"/>
                </a:solidFill>
                <a:latin typeface="montserratlight"/>
              </a:rPr>
              <a:t>(Graduates)</a:t>
            </a:r>
          </a:p>
          <a:p>
            <a:pPr lvl="1"/>
            <a:r>
              <a:rPr lang="en-US" dirty="0" smtClean="0">
                <a:solidFill>
                  <a:srgbClr val="0070C0"/>
                </a:solidFill>
                <a:latin typeface="montserratlight"/>
              </a:rPr>
              <a:t>CONGREGATION</a:t>
            </a:r>
            <a:r>
              <a:rPr lang="en-US" dirty="0">
                <a:solidFill>
                  <a:srgbClr val="222222"/>
                </a:solidFill>
                <a:latin typeface="montserratlight"/>
              </a:rPr>
              <a:t> </a:t>
            </a:r>
            <a:r>
              <a:rPr lang="en-US" dirty="0" smtClean="0">
                <a:solidFill>
                  <a:srgbClr val="222222"/>
                </a:solidFill>
                <a:latin typeface="montserratlight"/>
              </a:rPr>
              <a:t>(Stakeholders)</a:t>
            </a:r>
          </a:p>
          <a:p>
            <a:pPr lvl="1"/>
            <a:r>
              <a:rPr lang="en-US" dirty="0" smtClean="0">
                <a:solidFill>
                  <a:srgbClr val="00B0F0"/>
                </a:solidFill>
                <a:latin typeface="montserratlight"/>
              </a:rPr>
              <a:t>PUBLIC LECTURES </a:t>
            </a:r>
            <a:r>
              <a:rPr lang="en-US" dirty="0" smtClean="0">
                <a:solidFill>
                  <a:srgbClr val="222222"/>
                </a:solidFill>
                <a:latin typeface="montserratlight"/>
              </a:rPr>
              <a:t>(Stakeholders)</a:t>
            </a:r>
          </a:p>
          <a:p>
            <a:pPr lvl="1"/>
            <a:r>
              <a:rPr lang="en-US" dirty="0" smtClean="0">
                <a:solidFill>
                  <a:srgbClr val="0070C0"/>
                </a:solidFill>
                <a:latin typeface="montserratlight"/>
              </a:rPr>
              <a:t>INAUGURAL LECTURES</a:t>
            </a:r>
            <a:r>
              <a:rPr lang="en-US" dirty="0">
                <a:solidFill>
                  <a:srgbClr val="222222"/>
                </a:solidFill>
                <a:latin typeface="montserratlight"/>
              </a:rPr>
              <a:t> </a:t>
            </a:r>
            <a:r>
              <a:rPr lang="en-US" dirty="0" smtClean="0">
                <a:solidFill>
                  <a:srgbClr val="222222"/>
                </a:solidFill>
                <a:latin typeface="montserratlight"/>
              </a:rPr>
              <a:t>(Professors)</a:t>
            </a:r>
          </a:p>
          <a:p>
            <a:pPr lvl="1"/>
            <a:r>
              <a:rPr lang="en-US" dirty="0" smtClean="0">
                <a:solidFill>
                  <a:srgbClr val="222222"/>
                </a:solidFill>
                <a:latin typeface="montserratlight"/>
              </a:rPr>
              <a:t> </a:t>
            </a:r>
            <a:r>
              <a:rPr lang="en-US" dirty="0">
                <a:solidFill>
                  <a:srgbClr val="0070C0"/>
                </a:solidFill>
                <a:latin typeface="montserratlight"/>
              </a:rPr>
              <a:t>VALEDICTORY LECTURES</a:t>
            </a:r>
            <a:r>
              <a:rPr lang="en-US" dirty="0" smtClean="0">
                <a:solidFill>
                  <a:srgbClr val="222222"/>
                </a:solidFill>
                <a:latin typeface="montserratlight"/>
              </a:rPr>
              <a:t>? (Administrators and Scholars)</a:t>
            </a:r>
          </a:p>
          <a:p>
            <a:r>
              <a:rPr lang="en-US" b="1" dirty="0" smtClean="0">
                <a:solidFill>
                  <a:srgbClr val="FF0000"/>
                </a:solidFill>
              </a:rPr>
              <a:t>HEROES</a:t>
            </a:r>
            <a:r>
              <a:rPr lang="en-US" dirty="0" smtClean="0"/>
              <a:t>-Are there persons that have done outstanding contributions to the visibility of BSU? How were they incentivized? Or is it all about punitive measures?</a:t>
            </a:r>
          </a:p>
          <a:p>
            <a:r>
              <a:rPr lang="en-US" b="1" dirty="0" smtClean="0">
                <a:solidFill>
                  <a:srgbClr val="FF0000"/>
                </a:solidFill>
              </a:rPr>
              <a:t>CORE VALUES</a:t>
            </a:r>
          </a:p>
          <a:p>
            <a:pPr lvl="1"/>
            <a:r>
              <a:rPr lang="en-US" b="1" dirty="0" smtClean="0">
                <a:solidFill>
                  <a:srgbClr val="FF0000"/>
                </a:solidFill>
              </a:rPr>
              <a:t>Unity in diversity; diligence, commitment; </a:t>
            </a:r>
            <a:r>
              <a:rPr lang="en-US" b="1" dirty="0" smtClean="0">
                <a:solidFill>
                  <a:srgbClr val="FF0000"/>
                </a:solidFill>
              </a:rPr>
              <a:t>Discipline, Excellence</a:t>
            </a:r>
            <a:r>
              <a:rPr lang="en-US" b="1" dirty="0" smtClean="0">
                <a:solidFill>
                  <a:srgbClr val="FF0000"/>
                </a:solidFill>
              </a:rPr>
              <a:t>,  preservation of heritage; </a:t>
            </a:r>
            <a:r>
              <a:rPr lang="en-US" b="1" dirty="0" smtClean="0">
                <a:solidFill>
                  <a:srgbClr val="FF0000"/>
                </a:solidFill>
              </a:rPr>
              <a:t>Accountability, </a:t>
            </a:r>
            <a:r>
              <a:rPr lang="en-US" b="1" dirty="0" err="1" smtClean="0">
                <a:solidFill>
                  <a:srgbClr val="FF0000"/>
                </a:solidFill>
              </a:rPr>
              <a:t>etc</a:t>
            </a:r>
            <a:endParaRPr lang="en-US" b="1" dirty="0">
              <a:solidFill>
                <a:srgbClr val="FF0000"/>
              </a:solidFill>
            </a:endParaRPr>
          </a:p>
        </p:txBody>
      </p:sp>
      <p:sp>
        <p:nvSpPr>
          <p:cNvPr id="4" name="Content Placeholder 3"/>
          <p:cNvSpPr>
            <a:spLocks noGrp="1"/>
          </p:cNvSpPr>
          <p:nvPr>
            <p:ph sz="half" idx="2"/>
          </p:nvPr>
        </p:nvSpPr>
        <p:spPr>
          <a:xfrm>
            <a:off x="6270170" y="2160589"/>
            <a:ext cx="3618413" cy="3880773"/>
          </a:xfrm>
        </p:spPr>
        <p:txBody>
          <a:bodyPr>
            <a:normAutofit fontScale="70000" lnSpcReduction="20000"/>
          </a:bodyPr>
          <a:lstStyle/>
          <a:p>
            <a:r>
              <a:rPr lang="en-US" b="1" dirty="0">
                <a:solidFill>
                  <a:srgbClr val="FF0000"/>
                </a:solidFill>
              </a:rPr>
              <a:t>Anthem</a:t>
            </a:r>
          </a:p>
          <a:p>
            <a:pPr marL="0" indent="0">
              <a:buNone/>
            </a:pPr>
            <a:r>
              <a:rPr lang="en-US" dirty="0"/>
              <a:t>We liberate through radiant knowledge</a:t>
            </a:r>
            <a:br>
              <a:rPr lang="en-US" dirty="0"/>
            </a:br>
            <a:r>
              <a:rPr lang="en-US" dirty="0"/>
              <a:t>Born in response to a genuine need</a:t>
            </a:r>
            <a:br>
              <a:rPr lang="en-US" dirty="0"/>
            </a:br>
            <a:r>
              <a:rPr lang="en-US" dirty="0">
                <a:solidFill>
                  <a:srgbClr val="FF0000"/>
                </a:solidFill>
              </a:rPr>
              <a:t>To bridge the gap of illiteracy</a:t>
            </a:r>
            <a:br>
              <a:rPr lang="en-US" dirty="0">
                <a:solidFill>
                  <a:srgbClr val="FF0000"/>
                </a:solidFill>
              </a:rPr>
            </a:br>
            <a:r>
              <a:rPr lang="en-US" dirty="0">
                <a:solidFill>
                  <a:srgbClr val="FF0000"/>
                </a:solidFill>
              </a:rPr>
              <a:t>To foster unity in diversity</a:t>
            </a:r>
            <a:br>
              <a:rPr lang="en-US" dirty="0">
                <a:solidFill>
                  <a:srgbClr val="FF0000"/>
                </a:solidFill>
              </a:rPr>
            </a:br>
            <a:r>
              <a:rPr lang="en-US" dirty="0">
                <a:solidFill>
                  <a:srgbClr val="FF0000"/>
                </a:solidFill>
              </a:rPr>
              <a:t>Diligence, commitment our watch words</a:t>
            </a:r>
            <a:br>
              <a:rPr lang="en-US" dirty="0">
                <a:solidFill>
                  <a:srgbClr val="FF0000"/>
                </a:solidFill>
              </a:rPr>
            </a:br>
            <a:r>
              <a:rPr lang="en-US" dirty="0"/>
              <a:t>We develop manpower and preserve socio-cultural heritage</a:t>
            </a:r>
          </a:p>
          <a:p>
            <a:pPr marL="0" lvl="0" indent="0" defTabSz="914400" eaLnBrk="0" fontAlgn="base" hangingPunct="0">
              <a:spcBef>
                <a:spcPct val="0"/>
              </a:spcBef>
              <a:spcAft>
                <a:spcPct val="0"/>
              </a:spcAft>
              <a:buClrTx/>
              <a:buSzTx/>
              <a:buNone/>
            </a:pPr>
            <a:r>
              <a:rPr lang="en-US" altLang="en-US" dirty="0">
                <a:solidFill>
                  <a:srgbClr val="222222"/>
                </a:solidFill>
                <a:latin typeface="montserratlight"/>
              </a:rPr>
              <a:t>So let’s arise</a:t>
            </a:r>
            <a:br>
              <a:rPr lang="en-US" altLang="en-US" dirty="0">
                <a:solidFill>
                  <a:srgbClr val="222222"/>
                </a:solidFill>
                <a:latin typeface="montserratlight"/>
              </a:rPr>
            </a:br>
            <a:r>
              <a:rPr lang="en-US" altLang="en-US" dirty="0">
                <a:solidFill>
                  <a:srgbClr val="222222"/>
                </a:solidFill>
                <a:latin typeface="montserratlight"/>
              </a:rPr>
              <a:t>And light up wisdom’s path</a:t>
            </a:r>
            <a:br>
              <a:rPr lang="en-US" altLang="en-US" dirty="0">
                <a:solidFill>
                  <a:srgbClr val="222222"/>
                </a:solidFill>
                <a:latin typeface="montserratlight"/>
              </a:rPr>
            </a:br>
            <a:r>
              <a:rPr lang="en-US" altLang="en-US" dirty="0">
                <a:solidFill>
                  <a:srgbClr val="222222"/>
                </a:solidFill>
                <a:latin typeface="montserratlight"/>
              </a:rPr>
              <a:t>God on our side, we'll stand like a giant</a:t>
            </a:r>
            <a:br>
              <a:rPr lang="en-US" altLang="en-US" dirty="0">
                <a:solidFill>
                  <a:srgbClr val="222222"/>
                </a:solidFill>
                <a:latin typeface="montserratlight"/>
              </a:rPr>
            </a:br>
            <a:r>
              <a:rPr lang="en-US" altLang="en-US" dirty="0">
                <a:solidFill>
                  <a:srgbClr val="FF0000"/>
                </a:solidFill>
                <a:latin typeface="montserratlight"/>
              </a:rPr>
              <a:t>Let’s all arise</a:t>
            </a:r>
            <a:br>
              <a:rPr lang="en-US" altLang="en-US" dirty="0">
                <a:solidFill>
                  <a:srgbClr val="FF0000"/>
                </a:solidFill>
                <a:latin typeface="montserratlight"/>
              </a:rPr>
            </a:br>
            <a:r>
              <a:rPr lang="en-US" altLang="en-US" dirty="0">
                <a:solidFill>
                  <a:srgbClr val="FF0000"/>
                </a:solidFill>
                <a:latin typeface="montserratlight"/>
              </a:rPr>
              <a:t>And take our place</a:t>
            </a:r>
            <a:br>
              <a:rPr lang="en-US" altLang="en-US" dirty="0">
                <a:solidFill>
                  <a:srgbClr val="FF0000"/>
                </a:solidFill>
                <a:latin typeface="montserratlight"/>
              </a:rPr>
            </a:br>
            <a:r>
              <a:rPr lang="en-US" altLang="en-US" dirty="0">
                <a:solidFill>
                  <a:srgbClr val="FF0000"/>
                </a:solidFill>
                <a:latin typeface="montserratlight"/>
              </a:rPr>
              <a:t>In the haven of cultured men and women</a:t>
            </a:r>
            <a:r>
              <a:rPr lang="en-US" altLang="en-US" dirty="0">
                <a:solidFill>
                  <a:srgbClr val="222222"/>
                </a:solidFill>
                <a:latin typeface="montserratlight"/>
              </a:rPr>
              <a:t/>
            </a:r>
            <a:br>
              <a:rPr lang="en-US" altLang="en-US" dirty="0">
                <a:solidFill>
                  <a:srgbClr val="222222"/>
                </a:solidFill>
                <a:latin typeface="montserratlight"/>
              </a:rPr>
            </a:br>
            <a:r>
              <a:rPr lang="en-US" altLang="en-US" dirty="0">
                <a:solidFill>
                  <a:srgbClr val="FF0000"/>
                </a:solidFill>
                <a:latin typeface="montserratlight"/>
              </a:rPr>
              <a:t>Let’s all arise</a:t>
            </a:r>
            <a:br>
              <a:rPr lang="en-US" altLang="en-US" dirty="0">
                <a:solidFill>
                  <a:srgbClr val="FF0000"/>
                </a:solidFill>
                <a:latin typeface="montserratlight"/>
              </a:rPr>
            </a:br>
            <a:r>
              <a:rPr lang="en-US" altLang="en-US" dirty="0">
                <a:solidFill>
                  <a:srgbClr val="FF0000"/>
                </a:solidFill>
                <a:latin typeface="montserratlight"/>
              </a:rPr>
              <a:t>And leave behind</a:t>
            </a:r>
            <a:br>
              <a:rPr lang="en-US" altLang="en-US" dirty="0">
                <a:solidFill>
                  <a:srgbClr val="FF0000"/>
                </a:solidFill>
                <a:latin typeface="montserratlight"/>
              </a:rPr>
            </a:br>
            <a:r>
              <a:rPr lang="en-US" altLang="en-US" dirty="0">
                <a:solidFill>
                  <a:srgbClr val="FF0000"/>
                </a:solidFill>
                <a:latin typeface="montserratlight"/>
              </a:rPr>
              <a:t>Traditions for generations to come</a:t>
            </a:r>
            <a:endParaRPr lang="en-US" altLang="en-US" sz="2400" dirty="0">
              <a:solidFill>
                <a:srgbClr val="FF0000"/>
              </a:solidFill>
            </a:endParaRPr>
          </a:p>
          <a:p>
            <a:pPr marL="0" lvl="0" indent="0" defTabSz="914400" eaLnBrk="0" fontAlgn="base" hangingPunct="0">
              <a:spcBef>
                <a:spcPct val="0"/>
              </a:spcBef>
              <a:spcAft>
                <a:spcPct val="0"/>
              </a:spcAft>
              <a:buClrTx/>
              <a:buSzTx/>
              <a:buNone/>
            </a:pPr>
            <a:r>
              <a:rPr lang="en-US" altLang="en-US" dirty="0">
                <a:solidFill>
                  <a:srgbClr val="222222"/>
                </a:solidFill>
                <a:latin typeface="montserratlight"/>
              </a:rPr>
              <a:t>So now arise, Great BSU</a:t>
            </a:r>
            <a:br>
              <a:rPr lang="en-US" altLang="en-US" dirty="0">
                <a:solidFill>
                  <a:srgbClr val="222222"/>
                </a:solidFill>
                <a:latin typeface="montserratlight"/>
              </a:rPr>
            </a:br>
            <a:r>
              <a:rPr lang="en-US" altLang="en-US" dirty="0">
                <a:solidFill>
                  <a:srgbClr val="222222"/>
                </a:solidFill>
                <a:latin typeface="montserratlight"/>
              </a:rPr>
              <a:t>Arise and light up wisdom’s path</a:t>
            </a:r>
          </a:p>
          <a:p>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6FF9F0C5-380F-41C2-899A-BAC0F0927E16}" type="slidenum">
              <a:rPr lang="en-US" smtClean="0"/>
              <a:t>16</a:t>
            </a:fld>
            <a:endParaRPr lang="en-US" dirty="0"/>
          </a:p>
        </p:txBody>
      </p:sp>
    </p:spTree>
    <p:extLst>
      <p:ext uri="{BB962C8B-B14F-4D97-AF65-F5344CB8AC3E}">
        <p14:creationId xmlns:p14="http://schemas.microsoft.com/office/powerpoint/2010/main" val="3363401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28206"/>
          </a:xfrm>
        </p:spPr>
        <p:txBody>
          <a:bodyPr>
            <a:normAutofit fontScale="90000"/>
          </a:bodyPr>
          <a:lstStyle/>
          <a:p>
            <a:pPr algn="just"/>
            <a:r>
              <a:rPr lang="en-US" dirty="0" smtClean="0">
                <a:solidFill>
                  <a:srgbClr val="FF0000"/>
                </a:solidFill>
              </a:rPr>
              <a:t>Strategy 3</a:t>
            </a:r>
            <a:r>
              <a:rPr lang="en-US" dirty="0" smtClean="0"/>
              <a:t>- Development of Quality Leaders and strong Institutions and Systems (not individuals)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S</a:t>
            </a:r>
            <a:r>
              <a:rPr lang="en-US" dirty="0" smtClean="0"/>
              <a:t>trong </a:t>
            </a:r>
            <a:r>
              <a:rPr lang="en-US" dirty="0"/>
              <a:t>leadership is needed at </a:t>
            </a:r>
            <a:r>
              <a:rPr lang="en-US" dirty="0" smtClean="0"/>
              <a:t>all levels of University governance. </a:t>
            </a:r>
          </a:p>
          <a:p>
            <a:pPr algn="just"/>
            <a:r>
              <a:rPr lang="en-US" dirty="0" smtClean="0"/>
              <a:t>Academic and administrative leadership capabilities will not just evolve naturally. It must be developed. .</a:t>
            </a:r>
            <a:endParaRPr lang="en-US" sz="1900" dirty="0" smtClean="0"/>
          </a:p>
          <a:p>
            <a:pPr algn="just"/>
            <a:r>
              <a:rPr lang="en-US" sz="1900" dirty="0" smtClean="0"/>
              <a:t>The base of capable and committed leaders must be expanded</a:t>
            </a:r>
          </a:p>
          <a:p>
            <a:pPr algn="just"/>
            <a:r>
              <a:rPr lang="en-US" sz="1900" dirty="0" smtClean="0"/>
              <a:t>These base of leaders (Council, Senate, VC and Principal Officers, HODs, Deans, SUG)  must set the </a:t>
            </a:r>
            <a:r>
              <a:rPr lang="en-US" sz="1900" dirty="0" smtClean="0">
                <a:solidFill>
                  <a:srgbClr val="FF0000"/>
                </a:solidFill>
              </a:rPr>
              <a:t>ethos and style </a:t>
            </a:r>
            <a:r>
              <a:rPr lang="en-US" sz="1900" dirty="0" smtClean="0"/>
              <a:t>of university governance that promote excellence</a:t>
            </a:r>
          </a:p>
          <a:p>
            <a:pPr algn="just"/>
            <a:r>
              <a:rPr lang="en-US" sz="1900" dirty="0" smtClean="0"/>
              <a:t>The base of Leaders must be those who facilitate </a:t>
            </a:r>
            <a:r>
              <a:rPr lang="en-US" sz="1900" dirty="0"/>
              <a:t>the </a:t>
            </a:r>
            <a:r>
              <a:rPr lang="en-US" sz="1900" dirty="0" smtClean="0"/>
              <a:t>actualization and achievement </a:t>
            </a:r>
            <a:r>
              <a:rPr lang="en-US" sz="1900" dirty="0"/>
              <a:t>of the </a:t>
            </a:r>
            <a:r>
              <a:rPr lang="en-US" sz="1900" dirty="0" smtClean="0"/>
              <a:t>University’s vision, mission and objectives</a:t>
            </a:r>
            <a:endParaRPr lang="en-US" sz="1900" dirty="0"/>
          </a:p>
          <a:p>
            <a:pPr algn="just"/>
            <a:r>
              <a:rPr lang="en-US" sz="1900" dirty="0" smtClean="0"/>
              <a:t>They must be persons who live by the organizational core values via their </a:t>
            </a:r>
            <a:r>
              <a:rPr lang="en-US" sz="1900" dirty="0"/>
              <a:t>actions and </a:t>
            </a:r>
            <a:r>
              <a:rPr lang="en-US" sz="1900" dirty="0" err="1"/>
              <a:t>behaviours</a:t>
            </a:r>
            <a:r>
              <a:rPr lang="en-US" sz="1900" dirty="0"/>
              <a:t>.</a:t>
            </a:r>
          </a:p>
          <a:p>
            <a:pPr algn="just"/>
            <a:r>
              <a:rPr lang="en-US" sz="1900" dirty="0" smtClean="0"/>
              <a:t>They must be persons who build the </a:t>
            </a:r>
            <a:r>
              <a:rPr lang="en-US" sz="1900" dirty="0" smtClean="0">
                <a:solidFill>
                  <a:srgbClr val="FF0000"/>
                </a:solidFill>
              </a:rPr>
              <a:t>systems</a:t>
            </a:r>
            <a:r>
              <a:rPr lang="en-US" sz="1900" dirty="0" smtClean="0"/>
              <a:t> </a:t>
            </a:r>
            <a:r>
              <a:rPr lang="en-US" sz="1900" dirty="0"/>
              <a:t>required for </a:t>
            </a:r>
            <a:r>
              <a:rPr lang="en-US" sz="1900" dirty="0" smtClean="0"/>
              <a:t>sustainable success </a:t>
            </a:r>
          </a:p>
          <a:p>
            <a:pPr algn="just"/>
            <a:r>
              <a:rPr lang="en-US" sz="1900" dirty="0" smtClean="0"/>
              <a:t>The leaders must demonstrate performance </a:t>
            </a:r>
            <a:r>
              <a:rPr lang="en-US" sz="1900" dirty="0"/>
              <a:t>improvement </a:t>
            </a:r>
            <a:r>
              <a:rPr lang="en-US" sz="1900" dirty="0" smtClean="0"/>
              <a:t>relative to  comparable Universities and </a:t>
            </a:r>
            <a:r>
              <a:rPr lang="en-US" sz="1900" dirty="0"/>
              <a:t>appropriate </a:t>
            </a:r>
            <a:r>
              <a:rPr lang="en-US" sz="1900" dirty="0" smtClean="0"/>
              <a:t>benchmarks (</a:t>
            </a:r>
            <a:r>
              <a:rPr lang="en-US" sz="1900" dirty="0" err="1" smtClean="0"/>
              <a:t>eg</a:t>
            </a:r>
            <a:r>
              <a:rPr lang="en-US" sz="1900" dirty="0" smtClean="0"/>
              <a:t> NUC) </a:t>
            </a:r>
            <a:r>
              <a:rPr lang="en-US" sz="2000" dirty="0" smtClean="0"/>
              <a:t>.</a:t>
            </a:r>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322190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Strategy 4</a:t>
            </a:r>
            <a:r>
              <a:rPr lang="en-US" dirty="0" smtClean="0">
                <a:solidFill>
                  <a:srgbClr val="FF0000"/>
                </a:solidFill>
              </a:rPr>
              <a:t>:</a:t>
            </a:r>
            <a:r>
              <a:rPr lang="en-US" dirty="0" smtClean="0"/>
              <a:t> </a:t>
            </a:r>
            <a:r>
              <a:rPr lang="en-US" b="1" dirty="0" smtClean="0"/>
              <a:t>Bridge the gap between the academic and administrative cultures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Academic and administrative staff </a:t>
            </a:r>
            <a:r>
              <a:rPr lang="en-US" dirty="0"/>
              <a:t>have </a:t>
            </a:r>
            <a:r>
              <a:rPr lang="en-US" dirty="0" smtClean="0"/>
              <a:t>different </a:t>
            </a:r>
            <a:r>
              <a:rPr lang="en-US" dirty="0"/>
              <a:t>training, roles, and </a:t>
            </a:r>
            <a:r>
              <a:rPr lang="en-US" dirty="0" smtClean="0"/>
              <a:t>responsibilities. </a:t>
            </a:r>
          </a:p>
          <a:p>
            <a:pPr algn="just"/>
            <a:r>
              <a:rPr lang="en-US" dirty="0" smtClean="0"/>
              <a:t>As </a:t>
            </a:r>
            <a:r>
              <a:rPr lang="en-US" dirty="0"/>
              <a:t>a consequence, </a:t>
            </a:r>
            <a:r>
              <a:rPr lang="en-US" dirty="0" smtClean="0"/>
              <a:t>each group tries to evolve </a:t>
            </a:r>
            <a:r>
              <a:rPr lang="en-US" dirty="0"/>
              <a:t>their own distinctive </a:t>
            </a:r>
            <a:r>
              <a:rPr lang="en-US" dirty="0" smtClean="0"/>
              <a:t>cultures—that </a:t>
            </a:r>
            <a:r>
              <a:rPr lang="en-US" dirty="0"/>
              <a:t>sometimes emphasize the value and </a:t>
            </a:r>
            <a:r>
              <a:rPr lang="en-US" dirty="0" smtClean="0"/>
              <a:t>achievements of </a:t>
            </a:r>
            <a:r>
              <a:rPr lang="en-US" dirty="0"/>
              <a:t>their own </a:t>
            </a:r>
            <a:r>
              <a:rPr lang="en-US" dirty="0" smtClean="0"/>
              <a:t>members and fails to </a:t>
            </a:r>
            <a:r>
              <a:rPr lang="en-US" dirty="0"/>
              <a:t>recognize and appropriately value the full range </a:t>
            </a:r>
            <a:r>
              <a:rPr lang="en-US" dirty="0" smtClean="0"/>
              <a:t>of contributions </a:t>
            </a:r>
            <a:r>
              <a:rPr lang="en-US" dirty="0"/>
              <a:t>of other groups</a:t>
            </a:r>
            <a:r>
              <a:rPr lang="en-US" dirty="0" smtClean="0"/>
              <a:t>. (</a:t>
            </a:r>
            <a:r>
              <a:rPr lang="en-US" dirty="0" err="1" smtClean="0">
                <a:solidFill>
                  <a:srgbClr val="FF0000"/>
                </a:solidFill>
              </a:rPr>
              <a:t>Cf</a:t>
            </a:r>
            <a:r>
              <a:rPr lang="en-US" dirty="0" smtClean="0">
                <a:solidFill>
                  <a:srgbClr val="FF0000"/>
                </a:solidFill>
              </a:rPr>
              <a:t> office space and furnishing between the two, welfare package, </a:t>
            </a:r>
            <a:r>
              <a:rPr lang="en-US" dirty="0" err="1" smtClean="0">
                <a:solidFill>
                  <a:srgbClr val="FF0000"/>
                </a:solidFill>
              </a:rPr>
              <a:t>etc</a:t>
            </a:r>
            <a:r>
              <a:rPr lang="en-US" dirty="0" smtClean="0"/>
              <a:t>)</a:t>
            </a:r>
          </a:p>
          <a:p>
            <a:pPr algn="just"/>
            <a:r>
              <a:rPr lang="en-US" dirty="0"/>
              <a:t>Whenever that occurs, a lack of understanding and mutual </a:t>
            </a:r>
            <a:r>
              <a:rPr lang="en-US" dirty="0" smtClean="0"/>
              <a:t>respect across faculty-staff </a:t>
            </a:r>
            <a:r>
              <a:rPr lang="en-US" dirty="0"/>
              <a:t>lines is a consequence, and that, in turn, undermines </a:t>
            </a:r>
            <a:r>
              <a:rPr lang="en-US" dirty="0" smtClean="0"/>
              <a:t>effective collaboration</a:t>
            </a:r>
            <a:r>
              <a:rPr lang="en-US" dirty="0"/>
              <a:t>, wastes scarce resources, diminishes the effectiveness of programs and services</a:t>
            </a:r>
            <a:r>
              <a:rPr lang="en-US" dirty="0" smtClean="0"/>
              <a:t>, and </a:t>
            </a:r>
            <a:r>
              <a:rPr lang="en-US" dirty="0"/>
              <a:t>undermines </a:t>
            </a:r>
            <a:r>
              <a:rPr lang="en-US" dirty="0" smtClean="0"/>
              <a:t>the </a:t>
            </a:r>
            <a:r>
              <a:rPr lang="en-US" dirty="0"/>
              <a:t>institution's reputation among its </a:t>
            </a:r>
            <a:r>
              <a:rPr lang="en-US" dirty="0" smtClean="0"/>
              <a:t>constituencies</a:t>
            </a:r>
          </a:p>
          <a:p>
            <a:pPr algn="just"/>
            <a:r>
              <a:rPr lang="en-US" dirty="0" smtClean="0"/>
              <a:t>Bridging the divide between academic and administrative staff is an important step to actualizing the vision and mission of BSU.</a:t>
            </a:r>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381348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Strategy </a:t>
            </a:r>
            <a:r>
              <a:rPr lang="en-US" dirty="0" smtClean="0">
                <a:solidFill>
                  <a:srgbClr val="FF0000"/>
                </a:solidFill>
              </a:rPr>
              <a:t>5:</a:t>
            </a:r>
            <a:r>
              <a:rPr lang="en-US" dirty="0" smtClean="0"/>
              <a:t> Development of stakeholder-focused strategy</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BSU will need a regular </a:t>
            </a:r>
            <a:r>
              <a:rPr lang="en-US" dirty="0" smtClean="0">
                <a:solidFill>
                  <a:srgbClr val="FF0000"/>
                </a:solidFill>
              </a:rPr>
              <a:t>strategic plan (5-year, 10-year </a:t>
            </a:r>
            <a:r>
              <a:rPr lang="en-US" dirty="0" err="1" smtClean="0">
                <a:solidFill>
                  <a:srgbClr val="FF0000"/>
                </a:solidFill>
              </a:rPr>
              <a:t>etc</a:t>
            </a:r>
            <a:r>
              <a:rPr lang="en-US" dirty="0" smtClean="0">
                <a:solidFill>
                  <a:srgbClr val="FF0000"/>
                </a:solidFill>
              </a:rPr>
              <a:t>) </a:t>
            </a:r>
            <a:r>
              <a:rPr lang="en-US" dirty="0" smtClean="0"/>
              <a:t>that is </a:t>
            </a:r>
            <a:r>
              <a:rPr lang="en-US" dirty="0" smtClean="0">
                <a:solidFill>
                  <a:srgbClr val="FF0000"/>
                </a:solidFill>
              </a:rPr>
              <a:t>Stakeholders -focused </a:t>
            </a:r>
          </a:p>
          <a:p>
            <a:pPr lvl="1" algn="just"/>
            <a:r>
              <a:rPr lang="en-US" dirty="0" smtClean="0"/>
              <a:t>Identify and characterize the different stakeholders (students, Alumni, Visitor, State MDAs; JAMB, NUC, Donor-agencies; International Partners; Industries, Immediate Community </a:t>
            </a:r>
            <a:r>
              <a:rPr lang="en-US" dirty="0" err="1" smtClean="0"/>
              <a:t>etc</a:t>
            </a:r>
            <a:r>
              <a:rPr lang="en-US" dirty="0" smtClean="0"/>
              <a:t>); Ensure there is regular constructive engagement with each group.</a:t>
            </a:r>
          </a:p>
          <a:p>
            <a:pPr lvl="1" algn="just"/>
            <a:r>
              <a:rPr lang="en-US" dirty="0" smtClean="0"/>
              <a:t>(</a:t>
            </a:r>
            <a:r>
              <a:rPr lang="en-US" dirty="0"/>
              <a:t>How </a:t>
            </a:r>
            <a:r>
              <a:rPr lang="en-US" dirty="0" smtClean="0"/>
              <a:t>regular/frequent </a:t>
            </a:r>
            <a:r>
              <a:rPr lang="en-US" dirty="0"/>
              <a:t>are </a:t>
            </a:r>
            <a:r>
              <a:rPr lang="en-US" dirty="0" smtClean="0"/>
              <a:t>Matriculation, Senate</a:t>
            </a:r>
            <a:r>
              <a:rPr lang="en-US" dirty="0"/>
              <a:t>, </a:t>
            </a:r>
            <a:r>
              <a:rPr lang="en-US" dirty="0" smtClean="0"/>
              <a:t>Convocation, Congregation, Inaugural lectures, public lectures </a:t>
            </a:r>
            <a:r>
              <a:rPr lang="en-US" dirty="0" err="1" smtClean="0"/>
              <a:t>etc</a:t>
            </a:r>
            <a:r>
              <a:rPr lang="en-US" dirty="0" smtClean="0"/>
              <a:t>)</a:t>
            </a:r>
          </a:p>
          <a:p>
            <a:pPr lvl="1" algn="just"/>
            <a:r>
              <a:rPr lang="en-US" dirty="0" smtClean="0"/>
              <a:t>How regular do we engage State House of Assembly that enacted the law establishing the University? The Visitor to the University? JAMB? NUC?</a:t>
            </a:r>
          </a:p>
          <a:p>
            <a:pPr lvl="1" algn="just"/>
            <a:r>
              <a:rPr lang="en-US" dirty="0" smtClean="0"/>
              <a:t> Are the academic </a:t>
            </a:r>
            <a:r>
              <a:rPr lang="en-US" dirty="0" err="1" smtClean="0"/>
              <a:t>programmes</a:t>
            </a:r>
            <a:r>
              <a:rPr lang="en-US" dirty="0" smtClean="0"/>
              <a:t> being developed targeted at market or societal demands? </a:t>
            </a:r>
          </a:p>
          <a:p>
            <a:pPr lvl="1" algn="just"/>
            <a:r>
              <a:rPr lang="en-US" dirty="0" smtClean="0"/>
              <a:t>Are there targeted policies (teaching policy, research policy? Welfare policy </a:t>
            </a:r>
            <a:r>
              <a:rPr lang="en-US" dirty="0" err="1" smtClean="0"/>
              <a:t>etc</a:t>
            </a:r>
            <a:r>
              <a:rPr lang="en-US" dirty="0" smtClean="0"/>
              <a:t>) and processes in place to deliver on the strategic plan?</a:t>
            </a:r>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56194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APPRECIATION to VC, POs, and Team &amp; greetings my VC</a:t>
            </a:r>
            <a:endParaRPr lang="en-US" dirty="0"/>
          </a:p>
        </p:txBody>
      </p:sp>
      <p:sp>
        <p:nvSpPr>
          <p:cNvPr id="3" name="Footer Placeholder 2"/>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776549"/>
            <a:ext cx="6428860" cy="4820194"/>
          </a:xfrm>
        </p:spPr>
      </p:pic>
    </p:spTree>
    <p:extLst>
      <p:ext uri="{BB962C8B-B14F-4D97-AF65-F5344CB8AC3E}">
        <p14:creationId xmlns:p14="http://schemas.microsoft.com/office/powerpoint/2010/main" val="694799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Strategy </a:t>
            </a:r>
            <a:r>
              <a:rPr lang="en-US" dirty="0" smtClean="0">
                <a:solidFill>
                  <a:srgbClr val="FF0000"/>
                </a:solidFill>
              </a:rPr>
              <a:t>6:</a:t>
            </a:r>
            <a:r>
              <a:rPr lang="en-US" dirty="0" smtClean="0"/>
              <a:t> Management of a diversity of people and promotion of academic freedom</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That BSU is situated in Benue State does not make it a sectional University. University is a community of students, scholars and managers from different locations. </a:t>
            </a:r>
          </a:p>
          <a:p>
            <a:pPr algn="just"/>
            <a:r>
              <a:rPr lang="en-US" dirty="0" smtClean="0"/>
              <a:t>To reinvigorate academic and administrative excellence, BSU management must be able to </a:t>
            </a:r>
            <a:r>
              <a:rPr lang="en-US" dirty="0" smtClean="0">
                <a:solidFill>
                  <a:srgbClr val="FF0000"/>
                </a:solidFill>
              </a:rPr>
              <a:t>develop</a:t>
            </a:r>
            <a:r>
              <a:rPr lang="en-US" dirty="0" smtClean="0"/>
              <a:t>, </a:t>
            </a:r>
            <a:r>
              <a:rPr lang="en-US" dirty="0">
                <a:solidFill>
                  <a:srgbClr val="FF0000"/>
                </a:solidFill>
              </a:rPr>
              <a:t>manage </a:t>
            </a:r>
            <a:r>
              <a:rPr lang="en-US" dirty="0" smtClean="0"/>
              <a:t>and </a:t>
            </a:r>
            <a:r>
              <a:rPr lang="en-US" dirty="0">
                <a:solidFill>
                  <a:srgbClr val="FF0000"/>
                </a:solidFill>
              </a:rPr>
              <a:t>release the </a:t>
            </a:r>
            <a:r>
              <a:rPr lang="en-US" dirty="0" smtClean="0">
                <a:solidFill>
                  <a:srgbClr val="FF0000"/>
                </a:solidFill>
              </a:rPr>
              <a:t>full potential </a:t>
            </a:r>
            <a:r>
              <a:rPr lang="en-US" dirty="0"/>
              <a:t>of </a:t>
            </a:r>
            <a:r>
              <a:rPr lang="en-US" dirty="0" smtClean="0"/>
              <a:t>individual staff and faculty. </a:t>
            </a:r>
          </a:p>
          <a:p>
            <a:pPr algn="just"/>
            <a:r>
              <a:rPr lang="en-US" dirty="0" smtClean="0"/>
              <a:t>There must be inclusion, fairness </a:t>
            </a:r>
            <a:r>
              <a:rPr lang="en-US" dirty="0"/>
              <a:t>and </a:t>
            </a:r>
            <a:r>
              <a:rPr lang="en-US" dirty="0" smtClean="0"/>
              <a:t>equity and quality in the appointment (on-boarding) and promotion of staff. </a:t>
            </a:r>
          </a:p>
          <a:p>
            <a:pPr algn="just"/>
            <a:r>
              <a:rPr lang="en-US" dirty="0" smtClean="0"/>
              <a:t>There must be strong commitment </a:t>
            </a:r>
            <a:r>
              <a:rPr lang="en-US" dirty="0"/>
              <a:t>to the value of objective enquiry and to the </a:t>
            </a:r>
            <a:r>
              <a:rPr lang="en-US" dirty="0" smtClean="0"/>
              <a:t>pursuit of </a:t>
            </a:r>
            <a:r>
              <a:rPr lang="en-US" dirty="0"/>
              <a:t>knowledge, without the restraint of </a:t>
            </a:r>
            <a:r>
              <a:rPr lang="en-US" dirty="0" smtClean="0"/>
              <a:t>primordial factors of ethnicity, region, religion, political affiliations, or </a:t>
            </a:r>
            <a:r>
              <a:rPr lang="en-US" dirty="0"/>
              <a:t>other forms </a:t>
            </a:r>
            <a:r>
              <a:rPr lang="en-US" dirty="0" smtClean="0"/>
              <a:t>of intervention</a:t>
            </a:r>
            <a:r>
              <a:rPr lang="en-US" dirty="0"/>
              <a:t>. </a:t>
            </a:r>
            <a:endParaRPr lang="en-US" dirty="0" smtClean="0"/>
          </a:p>
          <a:p>
            <a:pPr algn="just"/>
            <a:r>
              <a:rPr lang="en-US" dirty="0" smtClean="0"/>
              <a:t>BSU must  </a:t>
            </a:r>
            <a:r>
              <a:rPr lang="en-US" dirty="0"/>
              <a:t>safeguard the equality of opportunity and </a:t>
            </a:r>
            <a:r>
              <a:rPr lang="en-US" dirty="0" smtClean="0"/>
              <a:t>regard for individual’s expression</a:t>
            </a:r>
            <a:r>
              <a:rPr lang="en-US" dirty="0"/>
              <a:t>. All students </a:t>
            </a:r>
            <a:r>
              <a:rPr lang="en-US" dirty="0" smtClean="0"/>
              <a:t>regardless of gender, region or religion should also be </a:t>
            </a:r>
            <a:r>
              <a:rPr lang="en-US" dirty="0"/>
              <a:t>encouraged to achieve and </a:t>
            </a:r>
            <a:r>
              <a:rPr lang="en-US" dirty="0" smtClean="0"/>
              <a:t>fulfil their </a:t>
            </a:r>
            <a:r>
              <a:rPr lang="en-US" dirty="0"/>
              <a:t>full potential.</a:t>
            </a:r>
            <a:endParaRPr lang="en-US" dirty="0" smtClean="0"/>
          </a:p>
          <a:p>
            <a:pPr algn="just"/>
            <a:r>
              <a:rPr lang="en-US" dirty="0" smtClean="0"/>
              <a:t>Management must care for</a:t>
            </a:r>
            <a:r>
              <a:rPr lang="en-US" dirty="0"/>
              <a:t>, communicate, reward </a:t>
            </a:r>
            <a:r>
              <a:rPr lang="en-US" dirty="0" smtClean="0"/>
              <a:t>(or punish) and recognize </a:t>
            </a:r>
            <a:r>
              <a:rPr lang="en-US" dirty="0"/>
              <a:t>in a way that motivates staff and </a:t>
            </a:r>
            <a:r>
              <a:rPr lang="en-US" dirty="0" smtClean="0"/>
              <a:t>builds commitment </a:t>
            </a:r>
            <a:r>
              <a:rPr lang="en-US" dirty="0"/>
              <a:t>to using their skills and knowledge for the benefit of the </a:t>
            </a:r>
            <a:r>
              <a:rPr lang="en-US" dirty="0" smtClean="0"/>
              <a:t>organization</a:t>
            </a:r>
          </a:p>
          <a:p>
            <a:pPr algn="just"/>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023420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Strategy </a:t>
            </a:r>
            <a:r>
              <a:rPr lang="en-US" dirty="0" smtClean="0">
                <a:solidFill>
                  <a:srgbClr val="FF0000"/>
                </a:solidFill>
              </a:rPr>
              <a:t>7</a:t>
            </a:r>
            <a:r>
              <a:rPr lang="en-US" dirty="0" smtClean="0"/>
              <a:t>: Strengthen Partnerships and internationalization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2000" dirty="0" smtClean="0"/>
              <a:t>Partnership with organizations outside the University </a:t>
            </a:r>
          </a:p>
          <a:p>
            <a:pPr lvl="1" algn="just"/>
            <a:r>
              <a:rPr lang="en-US" sz="2000" dirty="0" smtClean="0"/>
              <a:t>helps the University to leapfrog on its vision and mission through quick access to financial and material resources  (</a:t>
            </a:r>
            <a:r>
              <a:rPr lang="en-US" sz="2000" dirty="0" smtClean="0">
                <a:solidFill>
                  <a:srgbClr val="FF0000"/>
                </a:solidFill>
              </a:rPr>
              <a:t>NSUK’s Engineering Faculty</a:t>
            </a:r>
            <a:r>
              <a:rPr lang="en-US" sz="2000" dirty="0" smtClean="0"/>
              <a:t>)</a:t>
            </a:r>
          </a:p>
          <a:p>
            <a:pPr lvl="1" algn="just"/>
            <a:r>
              <a:rPr lang="en-US" sz="2000" dirty="0" smtClean="0"/>
              <a:t>supports effective implementation of policies and strategies </a:t>
            </a:r>
            <a:r>
              <a:rPr lang="en-US" sz="2000" dirty="0"/>
              <a:t>and the effective operation of processes. </a:t>
            </a:r>
            <a:endParaRPr lang="en-US" sz="2000" dirty="0" smtClean="0"/>
          </a:p>
          <a:p>
            <a:pPr lvl="1" algn="just"/>
            <a:r>
              <a:rPr lang="en-US" sz="2000" dirty="0" smtClean="0"/>
              <a:t>Helps in balancing </a:t>
            </a:r>
            <a:r>
              <a:rPr lang="en-US" sz="2000" dirty="0"/>
              <a:t>the current and future needs </a:t>
            </a:r>
            <a:r>
              <a:rPr lang="en-US" sz="2000" dirty="0" smtClean="0"/>
              <a:t>of the University, industry and the society</a:t>
            </a:r>
          </a:p>
          <a:p>
            <a:pPr algn="just"/>
            <a:r>
              <a:rPr lang="en-US" dirty="0" smtClean="0"/>
              <a:t>BSU will also need to promote </a:t>
            </a:r>
            <a:r>
              <a:rPr lang="en-US" dirty="0"/>
              <a:t>a </a:t>
            </a:r>
            <a:r>
              <a:rPr lang="en-US" dirty="0" smtClean="0">
                <a:solidFill>
                  <a:srgbClr val="FF0000"/>
                </a:solidFill>
              </a:rPr>
              <a:t>global perspective </a:t>
            </a:r>
            <a:r>
              <a:rPr lang="en-US" dirty="0"/>
              <a:t>as part of </a:t>
            </a:r>
            <a:r>
              <a:rPr lang="en-US" dirty="0" smtClean="0"/>
              <a:t>its strategic vision and mission to recognize </a:t>
            </a:r>
            <a:r>
              <a:rPr lang="en-US" dirty="0"/>
              <a:t>the importance </a:t>
            </a:r>
            <a:r>
              <a:rPr lang="en-US" dirty="0" smtClean="0"/>
              <a:t>of competing </a:t>
            </a:r>
            <a:r>
              <a:rPr lang="en-US" dirty="0"/>
              <a:t>on a world stage and engaging in the development of an </a:t>
            </a:r>
            <a:r>
              <a:rPr lang="en-US" dirty="0" smtClean="0"/>
              <a:t>international knowledge </a:t>
            </a:r>
            <a:r>
              <a:rPr lang="en-US" dirty="0"/>
              <a:t>economy. </a:t>
            </a:r>
            <a:endParaRPr lang="en-US" dirty="0" smtClean="0"/>
          </a:p>
          <a:p>
            <a:pPr algn="just"/>
            <a:r>
              <a:rPr lang="en-US" dirty="0" smtClean="0"/>
              <a:t>To do that, BSU must find a way of benchmarking its </a:t>
            </a:r>
            <a:r>
              <a:rPr lang="en-US" dirty="0"/>
              <a:t>performance </a:t>
            </a:r>
            <a:r>
              <a:rPr lang="en-US" dirty="0" smtClean="0"/>
              <a:t>against comparable Universities in Nigeria and the World. </a:t>
            </a:r>
            <a:endParaRPr lang="en-US" sz="2200"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454970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Strategy </a:t>
            </a:r>
            <a:r>
              <a:rPr lang="en-US" dirty="0" smtClean="0">
                <a:solidFill>
                  <a:srgbClr val="FF0000"/>
                </a:solidFill>
              </a:rPr>
              <a:t>8</a:t>
            </a:r>
            <a:r>
              <a:rPr lang="en-US" dirty="0" smtClean="0"/>
              <a:t>: Management of processes and procedures</a:t>
            </a:r>
            <a:endParaRPr lang="en-US" dirty="0"/>
          </a:p>
        </p:txBody>
      </p:sp>
      <p:sp>
        <p:nvSpPr>
          <p:cNvPr id="3" name="Content Placeholder 2"/>
          <p:cNvSpPr>
            <a:spLocks noGrp="1"/>
          </p:cNvSpPr>
          <p:nvPr>
            <p:ph idx="1"/>
          </p:nvPr>
        </p:nvSpPr>
        <p:spPr/>
        <p:txBody>
          <a:bodyPr/>
          <a:lstStyle/>
          <a:p>
            <a:pPr algn="just"/>
            <a:r>
              <a:rPr lang="en-US" dirty="0" smtClean="0"/>
              <a:t>For BSU to reinvigorate academic and administrative excellence it will need to :</a:t>
            </a:r>
          </a:p>
          <a:p>
            <a:pPr algn="just"/>
            <a:r>
              <a:rPr lang="en-US" dirty="0" smtClean="0">
                <a:solidFill>
                  <a:srgbClr val="FF0000"/>
                </a:solidFill>
              </a:rPr>
              <a:t>design</a:t>
            </a:r>
            <a:r>
              <a:rPr lang="en-US" dirty="0"/>
              <a:t>, </a:t>
            </a:r>
            <a:r>
              <a:rPr lang="en-US" dirty="0">
                <a:solidFill>
                  <a:srgbClr val="FF0000"/>
                </a:solidFill>
              </a:rPr>
              <a:t>manage</a:t>
            </a:r>
            <a:r>
              <a:rPr lang="en-US" dirty="0"/>
              <a:t> and </a:t>
            </a:r>
            <a:r>
              <a:rPr lang="en-US" dirty="0" smtClean="0">
                <a:solidFill>
                  <a:srgbClr val="FF0000"/>
                </a:solidFill>
              </a:rPr>
              <a:t>improve processes </a:t>
            </a:r>
            <a:r>
              <a:rPr lang="en-US" dirty="0"/>
              <a:t>in order to fully satisfy and generate increasing value for </a:t>
            </a:r>
            <a:r>
              <a:rPr lang="en-US" dirty="0" smtClean="0"/>
              <a:t>the students and other stakeholders</a:t>
            </a:r>
          </a:p>
          <a:p>
            <a:pPr lvl="1" algn="just"/>
            <a:r>
              <a:rPr lang="en-US" dirty="0" smtClean="0"/>
              <a:t>Is the admission process transparent?</a:t>
            </a:r>
          </a:p>
          <a:p>
            <a:pPr lvl="1" algn="just"/>
            <a:r>
              <a:rPr lang="en-US" dirty="0" smtClean="0"/>
              <a:t>How is the ease of doing business like in BSU? Do I need to know the VC or Registrar for my file/case to be treated expeditiously?</a:t>
            </a:r>
          </a:p>
          <a:p>
            <a:pPr lvl="1" algn="just"/>
            <a:r>
              <a:rPr lang="en-US" dirty="0" smtClean="0"/>
              <a:t>How are staff being employed? Bottom up or top-down without input from HODs, Deans? </a:t>
            </a:r>
          </a:p>
          <a:p>
            <a:pPr lvl="1" algn="just"/>
            <a:r>
              <a:rPr lang="en-US" dirty="0" smtClean="0"/>
              <a:t>Can graduating students get their certificates in the year of graduation or have to wait for 5 years?</a:t>
            </a:r>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778668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441269"/>
          </a:xfrm>
        </p:spPr>
        <p:txBody>
          <a:bodyPr>
            <a:normAutofit fontScale="90000"/>
          </a:bodyPr>
          <a:lstStyle/>
          <a:p>
            <a:pPr algn="just"/>
            <a:r>
              <a:rPr lang="en-US" dirty="0">
                <a:solidFill>
                  <a:srgbClr val="FF0000"/>
                </a:solidFill>
              </a:rPr>
              <a:t>Strategy </a:t>
            </a:r>
            <a:r>
              <a:rPr lang="en-US" dirty="0" smtClean="0">
                <a:solidFill>
                  <a:srgbClr val="FF0000"/>
                </a:solidFill>
              </a:rPr>
              <a:t>9</a:t>
            </a:r>
            <a:r>
              <a:rPr lang="en-US" dirty="0" smtClean="0"/>
              <a:t>: </a:t>
            </a:r>
            <a:r>
              <a:rPr lang="en-US" b="1" dirty="0" smtClean="0"/>
              <a:t>Learn from the effective practices of other educational institutions</a:t>
            </a:r>
            <a:br>
              <a:rPr lang="en-US" b="1" dirty="0" smtClean="0"/>
            </a:br>
            <a:r>
              <a:rPr lang="en-US" b="1" dirty="0" smtClean="0"/>
              <a:t>and from organizations in other sectors</a:t>
            </a:r>
            <a:endParaRPr lang="en-US" dirty="0"/>
          </a:p>
        </p:txBody>
      </p:sp>
      <p:sp>
        <p:nvSpPr>
          <p:cNvPr id="3" name="Content Placeholder 2"/>
          <p:cNvSpPr>
            <a:spLocks noGrp="1"/>
          </p:cNvSpPr>
          <p:nvPr>
            <p:ph idx="1"/>
          </p:nvPr>
        </p:nvSpPr>
        <p:spPr/>
        <p:txBody>
          <a:bodyPr>
            <a:normAutofit/>
          </a:bodyPr>
          <a:lstStyle/>
          <a:p>
            <a:pPr algn="just"/>
            <a:r>
              <a:rPr lang="en-US" dirty="0" smtClean="0"/>
              <a:t>It is important to note that many </a:t>
            </a:r>
            <a:r>
              <a:rPr lang="en-US" dirty="0"/>
              <a:t>of our administrative</a:t>
            </a:r>
            <a:r>
              <a:rPr lang="en-US" dirty="0" smtClean="0"/>
              <a:t>, service</a:t>
            </a:r>
            <a:r>
              <a:rPr lang="en-US" dirty="0"/>
              <a:t>, and support </a:t>
            </a:r>
            <a:r>
              <a:rPr lang="en-US" dirty="0" smtClean="0"/>
              <a:t>functions in the University have </a:t>
            </a:r>
            <a:r>
              <a:rPr lang="en-US" dirty="0"/>
              <a:t>a number of parallels in health care, government</a:t>
            </a:r>
            <a:r>
              <a:rPr lang="en-US" dirty="0" smtClean="0"/>
              <a:t>, and </a:t>
            </a:r>
            <a:r>
              <a:rPr lang="en-US" dirty="0"/>
              <a:t>business, to which we can compare ourselves, and from which we can </a:t>
            </a:r>
            <a:r>
              <a:rPr lang="en-US" dirty="0" smtClean="0"/>
              <a:t>learn. </a:t>
            </a:r>
          </a:p>
          <a:p>
            <a:pPr algn="just"/>
            <a:r>
              <a:rPr lang="en-US" dirty="0" smtClean="0"/>
              <a:t>They teach, conduct research, do administrative work and are engaged in community service (corporate social responsibility) just like we do. </a:t>
            </a:r>
          </a:p>
          <a:p>
            <a:pPr algn="just"/>
            <a:r>
              <a:rPr lang="en-US" dirty="0"/>
              <a:t>To the extent that we are preoccupied by our distinctiveness, </a:t>
            </a:r>
            <a:endParaRPr lang="en-US" dirty="0" smtClean="0"/>
          </a:p>
          <a:p>
            <a:pPr lvl="1" algn="just"/>
            <a:r>
              <a:rPr lang="en-US" dirty="0" smtClean="0"/>
              <a:t>we </a:t>
            </a:r>
            <a:r>
              <a:rPr lang="en-US" dirty="0"/>
              <a:t>miss the </a:t>
            </a:r>
            <a:r>
              <a:rPr lang="en-US" dirty="0" smtClean="0"/>
              <a:t>opportunity to learn </a:t>
            </a:r>
            <a:r>
              <a:rPr lang="en-US" dirty="0"/>
              <a:t>from the experiences and expertise in other </a:t>
            </a:r>
            <a:r>
              <a:rPr lang="en-US" dirty="0" smtClean="0"/>
              <a:t>sectors.</a:t>
            </a:r>
          </a:p>
          <a:p>
            <a:pPr lvl="1" algn="just"/>
            <a:r>
              <a:rPr lang="en-US" dirty="0" smtClean="0"/>
              <a:t>our </a:t>
            </a:r>
            <a:r>
              <a:rPr lang="en-US" dirty="0"/>
              <a:t>credibility as experts in teaching and </a:t>
            </a:r>
            <a:r>
              <a:rPr lang="en-US" dirty="0" smtClean="0"/>
              <a:t>learning is also compromised</a:t>
            </a:r>
            <a:r>
              <a:rPr lang="en-US" dirty="0"/>
              <a:t>, as we are perceived to be failing to adopt the very values and practices we </a:t>
            </a:r>
            <a:r>
              <a:rPr lang="en-US" dirty="0" smtClean="0"/>
              <a:t>so vigorously </a:t>
            </a:r>
            <a:r>
              <a:rPr lang="en-US" dirty="0"/>
              <a:t>advocate for others.</a:t>
            </a:r>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4164549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solidFill>
                  <a:srgbClr val="FF0000"/>
                </a:solidFill>
              </a:rPr>
              <a:t>Strategy </a:t>
            </a:r>
            <a:r>
              <a:rPr lang="en-US" dirty="0" smtClean="0">
                <a:solidFill>
                  <a:srgbClr val="FF0000"/>
                </a:solidFill>
              </a:rPr>
              <a:t>10</a:t>
            </a:r>
            <a:r>
              <a:rPr lang="en-US" dirty="0" smtClean="0"/>
              <a:t>: Leverage innovative technologies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Globalization and rapid technological advancements are having dramatic effects on the ways </a:t>
            </a:r>
            <a:r>
              <a:rPr lang="en-US" dirty="0" smtClean="0"/>
              <a:t>we communicate </a:t>
            </a:r>
            <a:r>
              <a:rPr lang="en-US" dirty="0"/>
              <a:t>and conduct business as well as in our personal lives</a:t>
            </a:r>
            <a:r>
              <a:rPr lang="en-US" dirty="0" smtClean="0"/>
              <a:t>.</a:t>
            </a:r>
          </a:p>
          <a:p>
            <a:pPr algn="just"/>
            <a:r>
              <a:rPr lang="en-US" dirty="0" smtClean="0"/>
              <a:t> </a:t>
            </a:r>
            <a:r>
              <a:rPr lang="en-US" dirty="0"/>
              <a:t>Education should increase students</a:t>
            </a:r>
            <a:r>
              <a:rPr lang="en-US" dirty="0" smtClean="0"/>
              <a:t>’ understanding </a:t>
            </a:r>
            <a:r>
              <a:rPr lang="en-US" dirty="0"/>
              <a:t>of the world around </a:t>
            </a:r>
            <a:r>
              <a:rPr lang="en-US" dirty="0" smtClean="0"/>
              <a:t>them. </a:t>
            </a:r>
          </a:p>
          <a:p>
            <a:r>
              <a:rPr lang="en-US" dirty="0" smtClean="0"/>
              <a:t>The deployment of ICT and innovative technologies can make it possible for </a:t>
            </a:r>
          </a:p>
          <a:p>
            <a:pPr lvl="1"/>
            <a:r>
              <a:rPr lang="en-US" dirty="0" smtClean="0"/>
              <a:t>Students to use various learning management systems (LMS) to improve learning</a:t>
            </a:r>
          </a:p>
          <a:p>
            <a:pPr lvl="1"/>
            <a:r>
              <a:rPr lang="en-US" dirty="0" smtClean="0"/>
              <a:t>Staff to teach, mark and record results with ease</a:t>
            </a:r>
          </a:p>
          <a:p>
            <a:pPr lvl="1"/>
            <a:r>
              <a:rPr lang="en-US" dirty="0" smtClean="0"/>
              <a:t>Administrative staff to process results with ease</a:t>
            </a:r>
          </a:p>
          <a:p>
            <a:pPr lvl="1"/>
            <a:r>
              <a:rPr lang="en-US" dirty="0" smtClean="0"/>
              <a:t>Academic and administrative staff to digitize their operations</a:t>
            </a:r>
          </a:p>
          <a:p>
            <a:pPr lvl="1"/>
            <a:r>
              <a:rPr lang="en-US" dirty="0" smtClean="0"/>
              <a:t>Facilitate knowledge-exchange between BSU and other universities</a:t>
            </a:r>
          </a:p>
          <a:p>
            <a:pPr lvl="1"/>
            <a:r>
              <a:rPr lang="en-US" dirty="0" smtClean="0"/>
              <a:t>Ease of communication between the University and other partners</a:t>
            </a:r>
          </a:p>
          <a:p>
            <a:r>
              <a:rPr lang="en-US" dirty="0">
                <a:solidFill>
                  <a:srgbClr val="FF0000"/>
                </a:solidFill>
              </a:rPr>
              <a:t>What is the state of ICT, Internet connectivity and coverage, LMS in BSU?</a:t>
            </a:r>
          </a:p>
          <a:p>
            <a:pPr lvl="1"/>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887075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Strategy </a:t>
            </a:r>
            <a:r>
              <a:rPr lang="en-US" dirty="0" smtClean="0">
                <a:solidFill>
                  <a:srgbClr val="FF0000"/>
                </a:solidFill>
              </a:rPr>
              <a:t>11</a:t>
            </a:r>
            <a:r>
              <a:rPr lang="en-US" dirty="0" smtClean="0"/>
              <a:t>: Promotion  of  high standards of achievements by students and graduates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Are the students demonstrating key </a:t>
            </a:r>
            <a:r>
              <a:rPr lang="en-US" dirty="0"/>
              <a:t>skills including </a:t>
            </a:r>
            <a:r>
              <a:rPr lang="en-US" dirty="0" smtClean="0"/>
              <a:t>intellectual ability, critical thinking skills, communication skills </a:t>
            </a:r>
            <a:r>
              <a:rPr lang="en-US" dirty="0"/>
              <a:t>and practical </a:t>
            </a:r>
            <a:r>
              <a:rPr lang="en-US" dirty="0" smtClean="0"/>
              <a:t>competences in different areas of human endeavors?. </a:t>
            </a:r>
          </a:p>
          <a:p>
            <a:pPr algn="just"/>
            <a:r>
              <a:rPr lang="en-US" dirty="0" smtClean="0"/>
              <a:t>Are the students well </a:t>
            </a:r>
            <a:r>
              <a:rPr lang="en-US" dirty="0"/>
              <a:t>motivated, </a:t>
            </a:r>
            <a:r>
              <a:rPr lang="en-US" dirty="0" smtClean="0"/>
              <a:t>independent and </a:t>
            </a:r>
            <a:r>
              <a:rPr lang="en-US" dirty="0"/>
              <a:t>focused in their studies, and able to apply their knowledge in </a:t>
            </a:r>
            <a:r>
              <a:rPr lang="en-US" dirty="0" smtClean="0"/>
              <a:t>practical situations? </a:t>
            </a:r>
          </a:p>
          <a:p>
            <a:pPr algn="just"/>
            <a:r>
              <a:rPr lang="en-US" dirty="0" smtClean="0"/>
              <a:t>How many quality graduates are we churning out yearly?.</a:t>
            </a:r>
          </a:p>
          <a:p>
            <a:pPr algn="just"/>
            <a:r>
              <a:rPr lang="en-US" dirty="0"/>
              <a:t>Another way of assessing </a:t>
            </a:r>
            <a:r>
              <a:rPr lang="en-US" dirty="0" smtClean="0"/>
              <a:t>the performance </a:t>
            </a:r>
            <a:r>
              <a:rPr lang="en-US" dirty="0"/>
              <a:t>of institutions is to consider the success of students in </a:t>
            </a:r>
            <a:r>
              <a:rPr lang="en-US" dirty="0" smtClean="0"/>
              <a:t>securing employment </a:t>
            </a:r>
            <a:r>
              <a:rPr lang="en-US" dirty="0"/>
              <a:t>and pursuing career opportunities or further study. </a:t>
            </a:r>
            <a:endParaRPr lang="en-US" dirty="0" smtClean="0"/>
          </a:p>
          <a:p>
            <a:pPr lvl="1" algn="just"/>
            <a:r>
              <a:rPr lang="en-US" dirty="0" smtClean="0"/>
              <a:t>Are BSU graduates doing well in the </a:t>
            </a:r>
            <a:r>
              <a:rPr lang="en-US" dirty="0" err="1" smtClean="0"/>
              <a:t>labour</a:t>
            </a:r>
            <a:r>
              <a:rPr lang="en-US" dirty="0" smtClean="0"/>
              <a:t> markets? Are they succeeding </a:t>
            </a:r>
            <a:r>
              <a:rPr lang="en-US" dirty="0"/>
              <a:t>in </a:t>
            </a:r>
            <a:r>
              <a:rPr lang="en-US" dirty="0" smtClean="0"/>
              <a:t>professional occupations? Are they employable? </a:t>
            </a:r>
          </a:p>
          <a:p>
            <a:pPr algn="just"/>
            <a:r>
              <a:rPr lang="en-US" dirty="0" smtClean="0"/>
              <a:t>Do we have a feedback mechanism to know how other Universities, or the society rate us?</a:t>
            </a:r>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227410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415143"/>
          </a:xfrm>
        </p:spPr>
        <p:txBody>
          <a:bodyPr>
            <a:normAutofit fontScale="90000"/>
          </a:bodyPr>
          <a:lstStyle/>
          <a:p>
            <a:pPr algn="just"/>
            <a:r>
              <a:rPr lang="en-US" dirty="0">
                <a:solidFill>
                  <a:srgbClr val="FF0000"/>
                </a:solidFill>
              </a:rPr>
              <a:t>Strategy </a:t>
            </a:r>
            <a:r>
              <a:rPr lang="en-US" dirty="0" smtClean="0">
                <a:solidFill>
                  <a:srgbClr val="FF0000"/>
                </a:solidFill>
              </a:rPr>
              <a:t>12</a:t>
            </a:r>
            <a:r>
              <a:rPr lang="en-US" dirty="0" smtClean="0"/>
              <a:t>: </a:t>
            </a:r>
            <a:r>
              <a:rPr lang="en-US" b="1" dirty="0" smtClean="0"/>
              <a:t>Adopt a philosophy of— day-to-day commitment to—continuous</a:t>
            </a:r>
            <a:br>
              <a:rPr lang="en-US" b="1" dirty="0" smtClean="0"/>
            </a:br>
            <a:r>
              <a:rPr lang="en-US" b="1" dirty="0" smtClean="0"/>
              <a:t>improvement</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commitment to achieving academic and administrative excellence in many Universities in Nigeria is EPISODIC rather than CONTINUOUS. </a:t>
            </a:r>
          </a:p>
          <a:p>
            <a:pPr algn="just"/>
            <a:r>
              <a:rPr lang="en-US" dirty="0" smtClean="0"/>
              <a:t>Sometimes it’s a function of who is in charge (VC, Registrar, Bursar, </a:t>
            </a:r>
            <a:r>
              <a:rPr lang="en-US" dirty="0" err="1" smtClean="0"/>
              <a:t>etc</a:t>
            </a:r>
            <a:r>
              <a:rPr lang="en-US" dirty="0" smtClean="0"/>
              <a:t>) As soon as his tenure is over, we wait for the leadership style of the next leader and simply swim with the tide.</a:t>
            </a:r>
          </a:p>
          <a:p>
            <a:pPr algn="just"/>
            <a:r>
              <a:rPr lang="en-US" dirty="0" smtClean="0"/>
              <a:t>In most cases, the system or key individuals within the system are not willing to invest time and energy to see the future they desire</a:t>
            </a:r>
          </a:p>
          <a:p>
            <a:pPr algn="just"/>
            <a:r>
              <a:rPr lang="en-US" dirty="0" smtClean="0"/>
              <a:t>BSU must therefore adopt strategies that </a:t>
            </a:r>
          </a:p>
          <a:p>
            <a:pPr lvl="1" algn="just"/>
            <a:r>
              <a:rPr lang="en-US" dirty="0" smtClean="0"/>
              <a:t>encourage interaction </a:t>
            </a:r>
            <a:r>
              <a:rPr lang="en-US" dirty="0"/>
              <a:t>and consultation </a:t>
            </a:r>
            <a:r>
              <a:rPr lang="en-US" dirty="0" smtClean="0"/>
              <a:t>(committee system) </a:t>
            </a:r>
          </a:p>
          <a:p>
            <a:pPr lvl="1" algn="just"/>
            <a:r>
              <a:rPr lang="en-US" dirty="0" smtClean="0"/>
              <a:t>ensure strong commitment </a:t>
            </a:r>
            <a:r>
              <a:rPr lang="en-US" dirty="0"/>
              <a:t>to timely </a:t>
            </a:r>
            <a:r>
              <a:rPr lang="en-US" dirty="0" smtClean="0"/>
              <a:t>implementation of decisions reached,</a:t>
            </a:r>
          </a:p>
          <a:p>
            <a:pPr lvl="1" algn="just"/>
            <a:r>
              <a:rPr lang="en-US" dirty="0" smtClean="0"/>
              <a:t>guarantee </a:t>
            </a:r>
            <a:r>
              <a:rPr lang="en-US" dirty="0"/>
              <a:t>greater attention </a:t>
            </a:r>
            <a:r>
              <a:rPr lang="en-US" dirty="0" smtClean="0"/>
              <a:t>to continuous analysis and </a:t>
            </a:r>
            <a:r>
              <a:rPr lang="en-US" dirty="0"/>
              <a:t>improvements </a:t>
            </a:r>
          </a:p>
          <a:p>
            <a:pPr lvl="1" algn="just"/>
            <a:r>
              <a:rPr lang="en-US" dirty="0" smtClean="0"/>
              <a:t>Guarantee a philosophy of day-to-day commitment to continuous improvements.</a:t>
            </a:r>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3408813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Strategy </a:t>
            </a:r>
            <a:r>
              <a:rPr lang="en-US" dirty="0" smtClean="0">
                <a:solidFill>
                  <a:srgbClr val="FF0000"/>
                </a:solidFill>
              </a:rPr>
              <a:t>13</a:t>
            </a:r>
            <a:r>
              <a:rPr lang="en-US" dirty="0" smtClean="0"/>
              <a:t>: Develop a robust Monitoring and Evaluation mechanism</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sz="2800" dirty="0" smtClean="0"/>
              <a:t>The Directorate of Quality Assurance and Directorate of Academic Planning have a crucial role to play in the development of KPIs for tracking progress at all levels of University governance</a:t>
            </a:r>
          </a:p>
          <a:p>
            <a:pPr algn="just"/>
            <a:r>
              <a:rPr lang="en-US" sz="2800" dirty="0" smtClean="0"/>
              <a:t>a </a:t>
            </a:r>
            <a:r>
              <a:rPr lang="en-US" sz="2800" dirty="0"/>
              <a:t>well-conceived </a:t>
            </a:r>
            <a:r>
              <a:rPr lang="en-US" sz="2800" dirty="0" smtClean="0"/>
              <a:t> M and E </a:t>
            </a:r>
            <a:r>
              <a:rPr lang="en-US" sz="2800" dirty="0"/>
              <a:t> </a:t>
            </a:r>
            <a:r>
              <a:rPr lang="en-US" sz="2800" dirty="0" smtClean="0"/>
              <a:t>must be developed to:</a:t>
            </a:r>
          </a:p>
          <a:p>
            <a:pPr lvl="1" algn="just"/>
            <a:r>
              <a:rPr lang="en-US" sz="2800" dirty="0" smtClean="0"/>
              <a:t>Track </a:t>
            </a:r>
            <a:r>
              <a:rPr lang="en-US" sz="2800" dirty="0"/>
              <a:t>year-to-year improvement in key measures and indicators of </a:t>
            </a:r>
            <a:r>
              <a:rPr lang="en-US" sz="2800" dirty="0" smtClean="0"/>
              <a:t>performance in terms of  teaching, learning, ease of doing business, promotions, appointments, </a:t>
            </a:r>
            <a:r>
              <a:rPr lang="en-US" sz="2800" dirty="0" err="1" smtClean="0"/>
              <a:t>etc</a:t>
            </a:r>
            <a:endParaRPr lang="en-US" sz="2800" dirty="0" smtClean="0"/>
          </a:p>
          <a:p>
            <a:pPr lvl="1" algn="just"/>
            <a:r>
              <a:rPr lang="en-US" sz="2800" dirty="0" smtClean="0"/>
              <a:t>Track unethical conduct by staff and students</a:t>
            </a:r>
          </a:p>
          <a:p>
            <a:pPr lvl="1" algn="just"/>
            <a:r>
              <a:rPr lang="en-US" sz="2800" dirty="0"/>
              <a:t>G</a:t>
            </a:r>
            <a:r>
              <a:rPr lang="en-US" sz="2800" dirty="0" smtClean="0"/>
              <a:t>uarantee accountability and prudence in the management of resources</a:t>
            </a:r>
          </a:p>
          <a:p>
            <a:pPr algn="just"/>
            <a:r>
              <a:rPr lang="en-US" sz="3000" dirty="0" smtClean="0"/>
              <a:t>Progress being made must be discussed regularly in Management meetings; Senate meetings, Meetings of Heads of Division (Registry, Bursary, Library, Works, PPU </a:t>
            </a:r>
            <a:r>
              <a:rPr lang="en-US" sz="3000" dirty="0" err="1" smtClean="0"/>
              <a:t>etc</a:t>
            </a:r>
            <a:r>
              <a:rPr lang="en-US" sz="3000" dirty="0" smtClean="0"/>
              <a:t>) </a:t>
            </a:r>
          </a:p>
          <a:p>
            <a:pPr lvl="1" algn="just"/>
            <a:endParaRPr lang="en-US" sz="2800"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369835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3283132"/>
          </a:xfrm>
        </p:spPr>
        <p:txBody>
          <a:bodyPr>
            <a:normAutofit/>
          </a:bodyPr>
          <a:lstStyle/>
          <a:p>
            <a:pPr algn="just"/>
            <a:r>
              <a:rPr lang="en-US" dirty="0" smtClean="0">
                <a:solidFill>
                  <a:srgbClr val="FF0000"/>
                </a:solidFill>
              </a:rPr>
              <a:t>NOTE: </a:t>
            </a:r>
            <a:r>
              <a:rPr lang="en-US" dirty="0" smtClean="0"/>
              <a:t>The recommended strategies are </a:t>
            </a:r>
            <a:r>
              <a:rPr lang="en-US" dirty="0"/>
              <a:t>not independent or isolated, they must be implemented together and</a:t>
            </a:r>
            <a:br>
              <a:rPr lang="en-US" dirty="0"/>
            </a:br>
            <a:r>
              <a:rPr lang="en-US" dirty="0"/>
              <a:t>in a coordinated </a:t>
            </a:r>
            <a:r>
              <a:rPr lang="en-US" dirty="0" smtClean="0"/>
              <a:t>fashion to achieve academic and administrative excellence</a:t>
            </a:r>
            <a:endParaRPr lang="en-US" dirty="0"/>
          </a:p>
        </p:txBody>
      </p:sp>
      <p:sp>
        <p:nvSpPr>
          <p:cNvPr id="3" name="Footer Placeholder 2"/>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2738562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5. THE NSUK EXPERIENCE</a:t>
            </a:r>
            <a:endParaRPr lang="en-US" dirty="0">
              <a:solidFill>
                <a:srgbClr val="FF0000"/>
              </a:solidFill>
            </a:endParaRPr>
          </a:p>
        </p:txBody>
      </p:sp>
      <p:sp>
        <p:nvSpPr>
          <p:cNvPr id="3" name="Content Placeholder 2"/>
          <p:cNvSpPr>
            <a:spLocks noGrp="1"/>
          </p:cNvSpPr>
          <p:nvPr>
            <p:ph sz="half" idx="1"/>
          </p:nvPr>
        </p:nvSpPr>
        <p:spPr/>
        <p:txBody>
          <a:bodyPr>
            <a:normAutofit fontScale="92500" lnSpcReduction="20000"/>
          </a:bodyPr>
          <a:lstStyle/>
          <a:p>
            <a:pPr algn="just"/>
            <a:r>
              <a:rPr lang="en-US" dirty="0" smtClean="0"/>
              <a:t>VC’s 12 point Action Plan (NSUK Action Plan 2019-2024) building on NSUK Strategic Plan (2015-2019)</a:t>
            </a:r>
          </a:p>
          <a:p>
            <a:pPr algn="just"/>
            <a:r>
              <a:rPr lang="en-US" dirty="0" smtClean="0"/>
              <a:t>Deployment of LMS in teaching and learning</a:t>
            </a:r>
          </a:p>
          <a:p>
            <a:pPr algn="just"/>
            <a:r>
              <a:rPr lang="en-US" dirty="0" smtClean="0"/>
              <a:t>Digitization of operations (registration, fees payment, paperless senate)</a:t>
            </a:r>
          </a:p>
          <a:p>
            <a:pPr algn="just"/>
            <a:r>
              <a:rPr lang="en-US" dirty="0" smtClean="0"/>
              <a:t>Transnational Education </a:t>
            </a:r>
            <a:r>
              <a:rPr lang="en-US" dirty="0" err="1" smtClean="0"/>
              <a:t>Programme</a:t>
            </a:r>
            <a:r>
              <a:rPr lang="en-US" dirty="0" smtClean="0"/>
              <a:t> (Lincoln University Malaysia, </a:t>
            </a:r>
            <a:r>
              <a:rPr lang="en-US" dirty="0" err="1" smtClean="0"/>
              <a:t>ODel</a:t>
            </a:r>
            <a:r>
              <a:rPr lang="en-US" dirty="0" smtClean="0"/>
              <a:t>)</a:t>
            </a:r>
          </a:p>
          <a:p>
            <a:pPr algn="just"/>
            <a:r>
              <a:rPr lang="en-US" dirty="0" smtClean="0"/>
              <a:t>Promotion interview for senior administrative staff (ICT and computer proficiency test)</a:t>
            </a:r>
          </a:p>
          <a:p>
            <a:pPr algn="just"/>
            <a:r>
              <a:rPr lang="en-US" dirty="0" smtClean="0"/>
              <a:t>FOCUS ON STAFF AND STUDENTS WELFARE (EA, EAA) </a:t>
            </a:r>
          </a:p>
          <a:p>
            <a:pPr algn="just"/>
            <a:endParaRPr lang="en-US" dirty="0" smtClean="0"/>
          </a:p>
          <a:p>
            <a:pPr algn="just"/>
            <a:endParaRPr lang="en-US" dirty="0"/>
          </a:p>
        </p:txBody>
      </p:sp>
      <p:sp>
        <p:nvSpPr>
          <p:cNvPr id="4" name="Content Placeholder 3"/>
          <p:cNvSpPr>
            <a:spLocks noGrp="1"/>
          </p:cNvSpPr>
          <p:nvPr>
            <p:ph sz="half" idx="2"/>
          </p:nvPr>
        </p:nvSpPr>
        <p:spPr/>
        <p:txBody>
          <a:bodyPr>
            <a:normAutofit fontScale="92500" lnSpcReduction="20000"/>
          </a:bodyPr>
          <a:lstStyle/>
          <a:p>
            <a:pPr algn="just"/>
            <a:r>
              <a:rPr lang="en-US" dirty="0" smtClean="0"/>
              <a:t>Creation of Academic Staff Journal and Publication Repository in Main Library  and ICT as basis for promotion</a:t>
            </a:r>
          </a:p>
          <a:p>
            <a:pPr algn="just"/>
            <a:r>
              <a:rPr lang="en-US" dirty="0" smtClean="0"/>
              <a:t>Creation of personalized certificates with image, security features and QR codes for graduates</a:t>
            </a:r>
          </a:p>
          <a:p>
            <a:pPr algn="just"/>
            <a:r>
              <a:rPr lang="en-US" dirty="0" smtClean="0"/>
              <a:t>Creation of Institutional emails for each staff</a:t>
            </a:r>
          </a:p>
          <a:p>
            <a:pPr algn="just"/>
            <a:r>
              <a:rPr lang="en-US" dirty="0" smtClean="0"/>
              <a:t>Establishment of demand driven </a:t>
            </a:r>
            <a:r>
              <a:rPr lang="en-US" dirty="0" err="1" smtClean="0"/>
              <a:t>programmes</a:t>
            </a:r>
            <a:r>
              <a:rPr lang="en-US" dirty="0" smtClean="0"/>
              <a:t> (African Women Conference, IGDS, </a:t>
            </a:r>
            <a:r>
              <a:rPr lang="en-US" dirty="0" err="1" smtClean="0"/>
              <a:t>ODeL</a:t>
            </a:r>
            <a:r>
              <a:rPr lang="en-US" dirty="0" smtClean="0"/>
              <a:t>, GHIDI, </a:t>
            </a:r>
            <a:r>
              <a:rPr lang="en-US" dirty="0" err="1" smtClean="0"/>
              <a:t>etc</a:t>
            </a:r>
            <a:r>
              <a:rPr lang="en-US" dirty="0" smtClean="0"/>
              <a:t>)</a:t>
            </a:r>
          </a:p>
          <a:p>
            <a:pPr algn="just"/>
            <a:r>
              <a:rPr lang="en-US" dirty="0" smtClean="0"/>
              <a:t>Up-to-date convocation</a:t>
            </a:r>
          </a:p>
          <a:p>
            <a:pPr algn="just"/>
            <a:r>
              <a:rPr lang="en-US" dirty="0" smtClean="0"/>
              <a:t>Aggressive green campus project</a:t>
            </a:r>
            <a:endParaRPr lang="en-US" dirty="0"/>
          </a:p>
        </p:txBody>
      </p:sp>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6FF9F0C5-380F-41C2-899A-BAC0F0927E16}" type="slidenum">
              <a:rPr lang="en-US" smtClean="0"/>
              <a:t>29</a:t>
            </a:fld>
            <a:endParaRPr lang="en-US" dirty="0"/>
          </a:p>
        </p:txBody>
      </p:sp>
    </p:spTree>
    <p:extLst>
      <p:ext uri="{BB962C8B-B14F-4D97-AF65-F5344CB8AC3E}">
        <p14:creationId xmlns:p14="http://schemas.microsoft.com/office/powerpoint/2010/main" val="18497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 </a:t>
            </a:r>
            <a:r>
              <a:rPr lang="en-US" sz="2400" dirty="0" smtClean="0">
                <a:solidFill>
                  <a:srgbClr val="FF0000"/>
                </a:solidFill>
              </a:rPr>
              <a:t>THE UNIVERSITY (BENUE STATE UNIVERSITY)</a:t>
            </a:r>
          </a:p>
          <a:p>
            <a:r>
              <a:rPr lang="en-US" sz="2400" dirty="0" smtClean="0">
                <a:solidFill>
                  <a:srgbClr val="FF0000"/>
                </a:solidFill>
              </a:rPr>
              <a:t>BASIC DEFINITIONS</a:t>
            </a:r>
          </a:p>
          <a:p>
            <a:r>
              <a:rPr lang="en-US" sz="2400" dirty="0" smtClean="0">
                <a:solidFill>
                  <a:srgbClr val="FF0000"/>
                </a:solidFill>
              </a:rPr>
              <a:t>THE FUTURE YOU DESIRE-KEY FEATURES OF A WORLD-CLASS UNIVERSITY</a:t>
            </a:r>
          </a:p>
          <a:p>
            <a:r>
              <a:rPr lang="en-US" sz="2400" dirty="0" smtClean="0">
                <a:solidFill>
                  <a:srgbClr val="FF0000"/>
                </a:solidFill>
              </a:rPr>
              <a:t>STRATEGIES FOR REINVIGORATING ACADEMIC AND ADMINISTRATIVE EXCELLENCE</a:t>
            </a:r>
          </a:p>
          <a:p>
            <a:r>
              <a:rPr lang="en-US" sz="2400" dirty="0" smtClean="0">
                <a:solidFill>
                  <a:srgbClr val="FF0000"/>
                </a:solidFill>
              </a:rPr>
              <a:t>THE NSUK EXPERIENCE</a:t>
            </a:r>
          </a:p>
          <a:p>
            <a:r>
              <a:rPr lang="en-US" sz="2400" dirty="0" smtClean="0">
                <a:solidFill>
                  <a:srgbClr val="FF0000"/>
                </a:solidFill>
              </a:rPr>
              <a:t>CONCLUSION</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458249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6. CONCLUSION</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r>
              <a:rPr lang="en-ZA" dirty="0"/>
              <a:t>The success of an organisation is mainly determined by the effectiveness and efficiency of its management.  Efficiency is concerned with ‘doing thing right’, while effectiveness is concerned with ‘doing the right things’.  Effectiveness is associated with strategic management while efficiency is related to operational management  </a:t>
            </a:r>
            <a:endParaRPr lang="en-US" dirty="0"/>
          </a:p>
          <a:p>
            <a:pPr algn="just"/>
            <a:r>
              <a:rPr lang="en-ZA" dirty="0" err="1"/>
              <a:t>Louw</a:t>
            </a:r>
            <a:r>
              <a:rPr lang="en-ZA" dirty="0"/>
              <a:t> and Venter (2013:36) </a:t>
            </a:r>
            <a:r>
              <a:rPr lang="en-ZA" dirty="0" smtClean="0"/>
              <a:t>stated </a:t>
            </a:r>
            <a:r>
              <a:rPr lang="en-ZA" dirty="0"/>
              <a:t>that there are three tests for assessing the effectiveness of an institution’s strategy:</a:t>
            </a:r>
            <a:endParaRPr lang="en-US" dirty="0"/>
          </a:p>
          <a:p>
            <a:pPr lvl="0" algn="just"/>
            <a:r>
              <a:rPr lang="en-ZA" i="1" dirty="0">
                <a:solidFill>
                  <a:srgbClr val="FF0000"/>
                </a:solidFill>
              </a:rPr>
              <a:t>Goodness of fit test</a:t>
            </a:r>
            <a:r>
              <a:rPr lang="en-ZA" dirty="0"/>
              <a:t>:  How well does the strategy fit the organisation’s situation? </a:t>
            </a:r>
            <a:r>
              <a:rPr lang="en-ZA" dirty="0" smtClean="0"/>
              <a:t> Is there a strategic </a:t>
            </a:r>
            <a:r>
              <a:rPr lang="en-ZA" dirty="0"/>
              <a:t>link between the internal and external </a:t>
            </a:r>
            <a:r>
              <a:rPr lang="en-ZA" dirty="0" smtClean="0"/>
              <a:t>environments?   </a:t>
            </a:r>
            <a:endParaRPr lang="en-US" dirty="0"/>
          </a:p>
          <a:p>
            <a:pPr lvl="0" algn="just"/>
            <a:r>
              <a:rPr lang="en-ZA" i="1" dirty="0">
                <a:solidFill>
                  <a:srgbClr val="FF0000"/>
                </a:solidFill>
              </a:rPr>
              <a:t>Competitive advantage test</a:t>
            </a:r>
            <a:r>
              <a:rPr lang="en-ZA" dirty="0">
                <a:solidFill>
                  <a:srgbClr val="FF0000"/>
                </a:solidFill>
              </a:rPr>
              <a:t>:</a:t>
            </a:r>
            <a:r>
              <a:rPr lang="en-ZA" dirty="0"/>
              <a:t>  Is strategy helping the institution achieve a competitive advantage?  The larger the competitive edge over rivals is, the more sustainable the competitive advantage will be.</a:t>
            </a:r>
            <a:endParaRPr lang="en-US" dirty="0"/>
          </a:p>
          <a:p>
            <a:pPr lvl="0" algn="just"/>
            <a:r>
              <a:rPr lang="en-ZA" i="1" dirty="0">
                <a:solidFill>
                  <a:srgbClr val="FF0000"/>
                </a:solidFill>
              </a:rPr>
              <a:t>Performance test</a:t>
            </a:r>
            <a:r>
              <a:rPr lang="en-ZA" dirty="0"/>
              <a:t>:  Is </a:t>
            </a:r>
            <a:r>
              <a:rPr lang="en-ZA" dirty="0" smtClean="0"/>
              <a:t>the strategy </a:t>
            </a:r>
            <a:r>
              <a:rPr lang="en-ZA" dirty="0"/>
              <a:t>resulting in above-average organisational performance by adding value?  </a:t>
            </a:r>
            <a:r>
              <a:rPr lang="en-ZA" dirty="0" smtClean="0"/>
              <a:t>In terms of  research grants, financial strength, and </a:t>
            </a:r>
            <a:r>
              <a:rPr lang="en-ZA" dirty="0"/>
              <a:t>an increase in competitive </a:t>
            </a:r>
            <a:r>
              <a:rPr lang="en-ZA" dirty="0" smtClean="0"/>
              <a:t>strength,  </a:t>
            </a:r>
            <a:r>
              <a:rPr lang="en-ZA" dirty="0"/>
              <a:t>market </a:t>
            </a:r>
            <a:r>
              <a:rPr lang="en-ZA" dirty="0" smtClean="0"/>
              <a:t>standing, national and global ranking </a:t>
            </a:r>
            <a:r>
              <a:rPr lang="en-ZA" dirty="0" err="1" smtClean="0"/>
              <a:t>etc</a:t>
            </a:r>
            <a:r>
              <a:rPr lang="en-ZA" dirty="0" smtClean="0"/>
              <a:t>?.</a:t>
            </a:r>
            <a:endParaRPr lang="en-US" dirty="0"/>
          </a:p>
          <a:p>
            <a:pPr algn="just"/>
            <a:r>
              <a:rPr lang="en-ZA" dirty="0" smtClean="0"/>
              <a:t>All </a:t>
            </a:r>
            <a:r>
              <a:rPr lang="en-ZA" dirty="0"/>
              <a:t>in all </a:t>
            </a:r>
            <a:r>
              <a:rPr lang="en-ZA" dirty="0" smtClean="0">
                <a:solidFill>
                  <a:srgbClr val="FF0000"/>
                </a:solidFill>
              </a:rPr>
              <a:t>the winning </a:t>
            </a:r>
            <a:r>
              <a:rPr lang="en-ZA" dirty="0">
                <a:solidFill>
                  <a:srgbClr val="FF0000"/>
                </a:solidFill>
              </a:rPr>
              <a:t>strategy </a:t>
            </a:r>
            <a:r>
              <a:rPr lang="en-ZA" dirty="0"/>
              <a:t>should </a:t>
            </a:r>
            <a:r>
              <a:rPr lang="en-ZA" dirty="0" smtClean="0"/>
              <a:t>build </a:t>
            </a:r>
            <a:r>
              <a:rPr lang="en-ZA" dirty="0"/>
              <a:t>competitive advantage; </a:t>
            </a:r>
            <a:r>
              <a:rPr lang="en-ZA" dirty="0" smtClean="0"/>
              <a:t>improve </a:t>
            </a:r>
            <a:r>
              <a:rPr lang="en-ZA" dirty="0"/>
              <a:t>organisational performance; </a:t>
            </a:r>
            <a:r>
              <a:rPr lang="en-ZA" dirty="0" smtClean="0"/>
              <a:t>meet </a:t>
            </a:r>
            <a:r>
              <a:rPr lang="en-ZA" dirty="0"/>
              <a:t>the expectations of stakeholder; and </a:t>
            </a:r>
            <a:r>
              <a:rPr lang="en-ZA" dirty="0" smtClean="0"/>
              <a:t>align </a:t>
            </a:r>
            <a:r>
              <a:rPr lang="en-ZA" dirty="0"/>
              <a:t>itself with environmental </a:t>
            </a:r>
            <a:r>
              <a:rPr lang="en-ZA" dirty="0" smtClean="0"/>
              <a:t>requirements and societal needs</a:t>
            </a:r>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841037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lgn="just"/>
            <a:r>
              <a:rPr lang="en-US" sz="2400" dirty="0"/>
              <a:t>Achieving Academic and administrative excellence is </a:t>
            </a:r>
            <a:r>
              <a:rPr lang="en-US" sz="2400" dirty="0" smtClean="0">
                <a:solidFill>
                  <a:srgbClr val="FF0000"/>
                </a:solidFill>
              </a:rPr>
              <a:t>predictable</a:t>
            </a:r>
            <a:r>
              <a:rPr lang="en-US" sz="2400" dirty="0" smtClean="0"/>
              <a:t>. You can tell if you are on the trajectory to achieving academic and administrative excellence. </a:t>
            </a:r>
          </a:p>
          <a:p>
            <a:pPr algn="just"/>
            <a:r>
              <a:rPr lang="en-US" sz="2400" dirty="0" smtClean="0"/>
              <a:t>To </a:t>
            </a:r>
            <a:r>
              <a:rPr lang="en-US" sz="2400" dirty="0"/>
              <a:t>achieve academic </a:t>
            </a:r>
            <a:r>
              <a:rPr lang="en-US" sz="2400" dirty="0" smtClean="0"/>
              <a:t>and administrative excellence</a:t>
            </a:r>
            <a:r>
              <a:rPr lang="en-US" sz="2400" dirty="0"/>
              <a:t>, it is essential to </a:t>
            </a:r>
            <a:r>
              <a:rPr lang="en-US" sz="2400" dirty="0">
                <a:solidFill>
                  <a:srgbClr val="FF0000"/>
                </a:solidFill>
              </a:rPr>
              <a:t>create an </a:t>
            </a:r>
            <a:r>
              <a:rPr lang="en-US" sz="2400" b="1" dirty="0">
                <a:solidFill>
                  <a:schemeClr val="accent2"/>
                </a:solidFill>
              </a:rPr>
              <a:t>environment</a:t>
            </a:r>
            <a:r>
              <a:rPr lang="en-US" sz="2400" dirty="0">
                <a:solidFill>
                  <a:srgbClr val="FF0000"/>
                </a:solidFill>
              </a:rPr>
              <a:t> that fosters the development of </a:t>
            </a:r>
            <a:r>
              <a:rPr lang="en-US" sz="2400" dirty="0" smtClean="0">
                <a:solidFill>
                  <a:srgbClr val="FF0000"/>
                </a:solidFill>
              </a:rPr>
              <a:t>individuals and a </a:t>
            </a:r>
            <a:r>
              <a:rPr lang="en-US" sz="2400" dirty="0">
                <a:solidFill>
                  <a:srgbClr val="FF0000"/>
                </a:solidFill>
              </a:rPr>
              <a:t>community that can grow intellectually, socially, and </a:t>
            </a:r>
            <a:r>
              <a:rPr lang="en-US" sz="2400" dirty="0" smtClean="0">
                <a:solidFill>
                  <a:srgbClr val="FF0000"/>
                </a:solidFill>
              </a:rPr>
              <a:t>ethically devoid of primordial sentiments so that every staff can pursue a successful </a:t>
            </a:r>
            <a:r>
              <a:rPr lang="en-US" sz="2400" dirty="0">
                <a:solidFill>
                  <a:srgbClr val="FF0000"/>
                </a:solidFill>
              </a:rPr>
              <a:t>and fulfilling </a:t>
            </a:r>
            <a:r>
              <a:rPr lang="en-US" sz="2400" dirty="0" smtClean="0">
                <a:solidFill>
                  <a:srgbClr val="FF0000"/>
                </a:solidFill>
              </a:rPr>
              <a:t>career in BSU</a:t>
            </a:r>
          </a:p>
          <a:p>
            <a:pPr lvl="1"/>
            <a:endParaRPr lang="en-US" sz="2400"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687906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a:t>
            </a:r>
            <a:br>
              <a:rPr lang="en-US" dirty="0" smtClean="0"/>
            </a:br>
            <a:r>
              <a:rPr lang="en-US" i="1" dirty="0" smtClean="0">
                <a:solidFill>
                  <a:srgbClr val="FF0000"/>
                </a:solidFill>
              </a:rPr>
              <a:t>This </a:t>
            </a:r>
            <a:r>
              <a:rPr lang="en-US" i="1" dirty="0">
                <a:solidFill>
                  <a:srgbClr val="FF0000"/>
                </a:solidFill>
              </a:rPr>
              <a:t>would be achieved through</a:t>
            </a:r>
            <a:r>
              <a:rPr lang="en-US" i="1" dirty="0" smtClean="0">
                <a:solidFill>
                  <a:srgbClr val="FF0000"/>
                </a:solidFill>
              </a:rPr>
              <a:t>:…</a:t>
            </a:r>
            <a:r>
              <a:rPr lang="en-US" i="1" dirty="0" err="1" smtClean="0">
                <a:solidFill>
                  <a:srgbClr val="FF0000"/>
                </a:solidFill>
              </a:rPr>
              <a:t>i</a:t>
            </a:r>
            <a:r>
              <a:rPr lang="en-US" i="1" dirty="0" smtClean="0"/>
              <a:t>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smtClean="0"/>
              <a:t>A </a:t>
            </a:r>
            <a:r>
              <a:rPr lang="en-US" dirty="0"/>
              <a:t>wide </a:t>
            </a:r>
            <a:r>
              <a:rPr lang="en-US" dirty="0" smtClean="0"/>
              <a:t>variety </a:t>
            </a:r>
            <a:r>
              <a:rPr lang="en-US" dirty="0"/>
              <a:t>of integrated strategies that promote fairness, equity, equal opportunities, critical thinking, professionalism, physical and emotional health, diversity and inclusion</a:t>
            </a:r>
          </a:p>
          <a:p>
            <a:pPr algn="just"/>
            <a:r>
              <a:rPr lang="en-US" dirty="0"/>
              <a:t>Access to modern facilities, equipment, and </a:t>
            </a:r>
            <a:r>
              <a:rPr lang="en-US" dirty="0" smtClean="0"/>
              <a:t>innovative technologies  </a:t>
            </a:r>
            <a:r>
              <a:rPr lang="en-US" dirty="0"/>
              <a:t>by students, faculty, and administrative staff</a:t>
            </a:r>
          </a:p>
          <a:p>
            <a:pPr algn="just"/>
            <a:r>
              <a:rPr lang="en-US" dirty="0"/>
              <a:t>Academic </a:t>
            </a:r>
            <a:r>
              <a:rPr lang="en-US" dirty="0" err="1"/>
              <a:t>programmes</a:t>
            </a:r>
            <a:r>
              <a:rPr lang="en-US" dirty="0"/>
              <a:t> that </a:t>
            </a:r>
            <a:r>
              <a:rPr lang="en-US" i="1" dirty="0"/>
              <a:t>f</a:t>
            </a:r>
            <a:r>
              <a:rPr lang="en-US" dirty="0"/>
              <a:t>acilitate and support productive scholars in all disciplines </a:t>
            </a:r>
          </a:p>
          <a:p>
            <a:pPr algn="just"/>
            <a:r>
              <a:rPr lang="en-US" dirty="0"/>
              <a:t>Strong dedication to continuous improvement through benchmarking, data informed decision making, and alignment with current and projected market conditions and societal needs</a:t>
            </a:r>
          </a:p>
          <a:p>
            <a:pPr marL="457200" lvl="1" indent="0" algn="just">
              <a:buNone/>
            </a:pPr>
            <a:endParaRPr lang="en-US" dirty="0"/>
          </a:p>
          <a:p>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095919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CONCLUSION: </a:t>
            </a:r>
            <a:br>
              <a:rPr lang="en-US" dirty="0"/>
            </a:br>
            <a:r>
              <a:rPr lang="en-US" i="1" dirty="0">
                <a:solidFill>
                  <a:srgbClr val="FF0000"/>
                </a:solidFill>
              </a:rPr>
              <a:t>This would be achieved through:</a:t>
            </a:r>
            <a:r>
              <a:rPr lang="en-US" i="1" dirty="0"/>
              <a:t> </a:t>
            </a:r>
            <a:r>
              <a:rPr lang="en-US" i="1" dirty="0" smtClean="0"/>
              <a:t>…ii</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dirty="0"/>
              <a:t>Constructive engagement with critical stakeholders and strategic partners within the immediate community, the State, Nigeria and the world</a:t>
            </a:r>
          </a:p>
          <a:p>
            <a:pPr algn="just"/>
            <a:r>
              <a:rPr lang="en-US" dirty="0"/>
              <a:t>Ensuring that students are exposed to outcome-based learning opportunities , </a:t>
            </a:r>
          </a:p>
          <a:p>
            <a:pPr algn="just"/>
            <a:r>
              <a:rPr lang="en-US" dirty="0"/>
              <a:t>Encouraging staff and students exposure and access to international experiences and diverse populations </a:t>
            </a:r>
            <a:endParaRPr lang="en-US" dirty="0" smtClean="0"/>
          </a:p>
          <a:p>
            <a:r>
              <a:rPr lang="en-US" dirty="0" smtClean="0"/>
              <a:t>Emphasis on leadership and professional development of faculty and staff (including  students) </a:t>
            </a:r>
          </a:p>
          <a:p>
            <a:r>
              <a:rPr lang="en-US" dirty="0" smtClean="0"/>
              <a:t>Strong emphasis on  the multiple dimensions of wellness, including emotional, financial, intellectual, physical, social and spiritual dimensions </a:t>
            </a:r>
          </a:p>
          <a:p>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4561531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consulted</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European Association for Quality Assurance in Higher Education AISBL 2014</a:t>
            </a:r>
            <a:r>
              <a:rPr lang="en-US" dirty="0" smtClean="0"/>
              <a:t>, Occasional paper 20, 46pp Brussels at  </a:t>
            </a:r>
            <a:r>
              <a:rPr lang="en-US" dirty="0" smtClean="0">
                <a:hlinkClick r:id="rId2"/>
              </a:rPr>
              <a:t>http</a:t>
            </a:r>
            <a:r>
              <a:rPr lang="en-US" dirty="0">
                <a:hlinkClick r:id="rId2"/>
              </a:rPr>
              <a:t>://</a:t>
            </a:r>
            <a:r>
              <a:rPr lang="en-US" dirty="0" smtClean="0">
                <a:hlinkClick r:id="rId2"/>
              </a:rPr>
              <a:t>www.enqa.eu/index.php/publications/accessed 15/7/2023</a:t>
            </a:r>
            <a:endParaRPr lang="en-US" dirty="0" smtClean="0"/>
          </a:p>
          <a:p>
            <a:r>
              <a:rPr lang="en-US" dirty="0" smtClean="0"/>
              <a:t> </a:t>
            </a:r>
            <a:r>
              <a:rPr lang="en-US" dirty="0"/>
              <a:t>Strategic Planning Organization Team </a:t>
            </a:r>
            <a:r>
              <a:rPr lang="en-US" dirty="0" smtClean="0"/>
              <a:t>(2019) Academic Excellence.  </a:t>
            </a:r>
            <a:r>
              <a:rPr lang="en-US" b="1" dirty="0"/>
              <a:t>From the “Taking Charge of Our Future” Resolution by the Board of Trustees, March, 2019 </a:t>
            </a:r>
            <a:endParaRPr lang="en-US" b="1" dirty="0" smtClean="0"/>
          </a:p>
          <a:p>
            <a:r>
              <a:rPr lang="en-US" dirty="0"/>
              <a:t>Willard R. </a:t>
            </a:r>
            <a:r>
              <a:rPr lang="en-US" dirty="0" smtClean="0"/>
              <a:t>Daggett (2014) </a:t>
            </a:r>
            <a:r>
              <a:rPr lang="en-US" dirty="0"/>
              <a:t>Achieving Academic </a:t>
            </a:r>
            <a:r>
              <a:rPr lang="en-US" dirty="0" smtClean="0"/>
              <a:t>Excellence through </a:t>
            </a:r>
            <a:r>
              <a:rPr lang="en-US" dirty="0"/>
              <a:t>Rigor and </a:t>
            </a:r>
            <a:r>
              <a:rPr lang="en-US" dirty="0" smtClean="0"/>
              <a:t>Relevance (</a:t>
            </a:r>
            <a:r>
              <a:rPr lang="en-US" dirty="0"/>
              <a:t>International Center for Leadership in </a:t>
            </a:r>
            <a:r>
              <a:rPr lang="en-US" dirty="0" smtClean="0"/>
              <a:t>Education) 6pp</a:t>
            </a:r>
          </a:p>
          <a:p>
            <a:r>
              <a:rPr lang="en-US" dirty="0"/>
              <a:t>Ruben, Brent </a:t>
            </a:r>
            <a:r>
              <a:rPr lang="en-US" dirty="0" smtClean="0"/>
              <a:t>D (2007). Excellence </a:t>
            </a:r>
            <a:r>
              <a:rPr lang="en-US" dirty="0"/>
              <a:t>in higher education guide : an integrated approach to assessment, planning</a:t>
            </a:r>
            <a:r>
              <a:rPr lang="en-US" dirty="0" smtClean="0"/>
              <a:t>, and </a:t>
            </a:r>
            <a:r>
              <a:rPr lang="en-US" dirty="0"/>
              <a:t>improvement in colleges and universities </a:t>
            </a:r>
            <a:r>
              <a:rPr lang="en-US" dirty="0" smtClean="0"/>
              <a:t>/</a:t>
            </a:r>
            <a:r>
              <a:rPr lang="en-US" dirty="0"/>
              <a:t> National Association of College and University Business </a:t>
            </a:r>
            <a:r>
              <a:rPr lang="en-US" dirty="0" smtClean="0"/>
              <a:t>Officers (NACUBO) Washington</a:t>
            </a:r>
            <a:r>
              <a:rPr lang="en-US" dirty="0"/>
              <a:t>, D.C</a:t>
            </a:r>
            <a:r>
              <a:rPr lang="en-US" dirty="0" smtClean="0"/>
              <a:t>. 106pp</a:t>
            </a:r>
          </a:p>
          <a:p>
            <a:r>
              <a:rPr lang="en-ZA" dirty="0" err="1"/>
              <a:t>Louw</a:t>
            </a:r>
            <a:r>
              <a:rPr lang="en-ZA" dirty="0"/>
              <a:t>, L. and Venter, P. (2013). Strategic Management: Developing sustainability in Southern Africa. 3</a:t>
            </a:r>
            <a:r>
              <a:rPr lang="en-ZA" baseline="30000" dirty="0"/>
              <a:t>rd</a:t>
            </a:r>
            <a:r>
              <a:rPr lang="en-ZA" dirty="0"/>
              <a:t> ed. Cape Town: Oxford University </a:t>
            </a:r>
            <a:r>
              <a:rPr lang="en-ZA" dirty="0" smtClean="0"/>
              <a:t>Press</a:t>
            </a:r>
          </a:p>
          <a:p>
            <a:r>
              <a:rPr lang="en-US" b="1" dirty="0"/>
              <a:t>FABORODE Michael O. (2015) </a:t>
            </a:r>
            <a:r>
              <a:rPr lang="en-US" dirty="0"/>
              <a:t> </a:t>
            </a:r>
            <a:r>
              <a:rPr lang="en-US" b="1" dirty="0"/>
              <a:t>Building a world class university:  imperatives, realities and strategies,  </a:t>
            </a:r>
            <a:r>
              <a:rPr lang="en-US" dirty="0"/>
              <a:t> </a:t>
            </a:r>
            <a:r>
              <a:rPr lang="en-US" b="1" dirty="0"/>
              <a:t>CONVOCATION LECTURE, November 2015 of University of </a:t>
            </a:r>
            <a:r>
              <a:rPr lang="en-US" b="1" dirty="0" err="1"/>
              <a:t>Mkar</a:t>
            </a:r>
            <a:r>
              <a:rPr lang="en-US" b="1" dirty="0"/>
              <a:t>, Benue State, </a:t>
            </a:r>
            <a:r>
              <a:rPr lang="en-US" b="1" dirty="0" err="1"/>
              <a:t>Makurdi</a:t>
            </a:r>
            <a:endParaRPr lang="en-US" dirty="0"/>
          </a:p>
          <a:p>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3646222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889863"/>
          </a:xfrm>
        </p:spPr>
        <p:txBody>
          <a:bodyPr>
            <a:normAutofit/>
          </a:bodyPr>
          <a:lstStyle/>
          <a:p>
            <a:pPr algn="ctr"/>
            <a:r>
              <a:rPr lang="en-US" sz="6600" dirty="0" smtClean="0"/>
              <a:t>THANK YOU </a:t>
            </a:r>
            <a:br>
              <a:rPr lang="en-US" sz="6600" dirty="0" smtClean="0"/>
            </a:br>
            <a:r>
              <a:rPr lang="en-US" sz="6600" dirty="0" smtClean="0"/>
              <a:t>FOR YOUR KIND ATTENTION</a:t>
            </a:r>
            <a:endParaRPr lang="en-US" sz="6600" dirty="0"/>
          </a:p>
        </p:txBody>
      </p:sp>
      <p:sp>
        <p:nvSpPr>
          <p:cNvPr id="3" name="Footer Placeholder 2"/>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4061935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a:t>
            </a:r>
            <a:endParaRPr lang="en-US" dirty="0"/>
          </a:p>
        </p:txBody>
      </p:sp>
      <p:sp>
        <p:nvSpPr>
          <p:cNvPr id="3" name="Content Placeholder 2"/>
          <p:cNvSpPr>
            <a:spLocks noGrp="1"/>
          </p:cNvSpPr>
          <p:nvPr>
            <p:ph sz="half" idx="1"/>
          </p:nvPr>
        </p:nvSpPr>
        <p:spPr/>
        <p:txBody>
          <a:bodyPr/>
          <a:lstStyle/>
          <a:p>
            <a:pPr algn="just"/>
            <a:r>
              <a:rPr lang="en-US" sz="2400" dirty="0" smtClean="0"/>
              <a:t>BSU established </a:t>
            </a:r>
            <a:r>
              <a:rPr lang="en-US" sz="2400" dirty="0"/>
              <a:t>by the Benue State Government </a:t>
            </a:r>
            <a:endParaRPr lang="en-US" sz="2400" dirty="0" smtClean="0"/>
          </a:p>
          <a:p>
            <a:pPr algn="just"/>
            <a:r>
              <a:rPr lang="en-US" sz="2400" dirty="0" smtClean="0"/>
              <a:t>THROUGH the </a:t>
            </a:r>
            <a:r>
              <a:rPr lang="en-US" sz="2400" dirty="0"/>
              <a:t>Benue State University Edict No. 1 of </a:t>
            </a:r>
            <a:r>
              <a:rPr lang="en-US" sz="2400" dirty="0" smtClean="0"/>
              <a:t>1991 (</a:t>
            </a:r>
            <a:r>
              <a:rPr lang="en-US" sz="2400" dirty="0" smtClean="0">
                <a:solidFill>
                  <a:srgbClr val="FF0000"/>
                </a:solidFill>
              </a:rPr>
              <a:t>32 years</a:t>
            </a:r>
            <a:r>
              <a:rPr lang="en-US" sz="2400" dirty="0" smtClean="0"/>
              <a:t>). </a:t>
            </a:r>
          </a:p>
          <a:p>
            <a:pPr algn="just"/>
            <a:r>
              <a:rPr lang="en-US" sz="2400" dirty="0" smtClean="0"/>
              <a:t>The </a:t>
            </a:r>
            <a:r>
              <a:rPr lang="en-US" sz="2400" dirty="0"/>
              <a:t>University took off in the 1992/93 academic year</a:t>
            </a:r>
          </a:p>
          <a:p>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12080" y="1632893"/>
            <a:ext cx="4506685" cy="1936206"/>
          </a:xfrm>
        </p:spPr>
      </p:pic>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6FF9F0C5-380F-41C2-899A-BAC0F0927E16}" type="slidenum">
              <a:rPr lang="en-US" smtClean="0"/>
              <a:t>4</a:t>
            </a:fld>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2080" y="3866606"/>
            <a:ext cx="4506685" cy="2242374"/>
          </a:xfrm>
          <a:prstGeom prst="rect">
            <a:avLst/>
          </a:prstGeom>
        </p:spPr>
      </p:pic>
    </p:spTree>
    <p:extLst>
      <p:ext uri="{BB962C8B-B14F-4D97-AF65-F5344CB8AC3E}">
        <p14:creationId xmlns:p14="http://schemas.microsoft.com/office/powerpoint/2010/main" val="1294752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AND MISSION</a:t>
            </a:r>
            <a:endParaRPr lang="en-US" dirty="0"/>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290457" y="4049486"/>
            <a:ext cx="4506685" cy="1991876"/>
          </a:xfrm>
        </p:spPr>
      </p:pic>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99017" y="1365464"/>
            <a:ext cx="4467497" cy="2331326"/>
          </a:xfrm>
        </p:spPr>
      </p:pic>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6FF9F0C5-380F-41C2-899A-BAC0F0927E16}" type="slidenum">
              <a:rPr lang="en-US" smtClean="0"/>
              <a:t>5</a:t>
            </a:fld>
            <a:endParaRPr lang="en-US" dirty="0"/>
          </a:p>
        </p:txBody>
      </p:sp>
      <p:sp>
        <p:nvSpPr>
          <p:cNvPr id="9" name="Rectangle 8"/>
          <p:cNvSpPr/>
          <p:nvPr/>
        </p:nvSpPr>
        <p:spPr>
          <a:xfrm>
            <a:off x="677334" y="2097150"/>
            <a:ext cx="4325740" cy="3693319"/>
          </a:xfrm>
          <a:prstGeom prst="rect">
            <a:avLst/>
          </a:prstGeom>
        </p:spPr>
        <p:txBody>
          <a:bodyPr wrap="square">
            <a:spAutoFit/>
          </a:bodyPr>
          <a:lstStyle/>
          <a:p>
            <a:pPr fontAlgn="base"/>
            <a:r>
              <a:rPr lang="en-US" dirty="0"/>
              <a:t>VISION</a:t>
            </a:r>
          </a:p>
          <a:p>
            <a:pPr marL="742950" lvl="2" indent="-342900" algn="just" fontAlgn="base"/>
            <a:r>
              <a:rPr lang="en-US" dirty="0"/>
              <a:t>To be the </a:t>
            </a:r>
            <a:r>
              <a:rPr lang="en-US" dirty="0">
                <a:solidFill>
                  <a:srgbClr val="FF0000"/>
                </a:solidFill>
              </a:rPr>
              <a:t>first choice University </a:t>
            </a:r>
            <a:r>
              <a:rPr lang="en-US" dirty="0"/>
              <a:t>in Nigeria and </a:t>
            </a:r>
            <a:r>
              <a:rPr lang="en-US" dirty="0">
                <a:solidFill>
                  <a:srgbClr val="FF0000"/>
                </a:solidFill>
              </a:rPr>
              <a:t>one of the best </a:t>
            </a:r>
            <a:r>
              <a:rPr lang="en-US" dirty="0"/>
              <a:t>in the world</a:t>
            </a:r>
          </a:p>
          <a:p>
            <a:pPr fontAlgn="base"/>
            <a:r>
              <a:rPr lang="en-US" dirty="0"/>
              <a:t>MISSION:</a:t>
            </a:r>
          </a:p>
          <a:p>
            <a:pPr lvl="1" algn="just" fontAlgn="base"/>
            <a:r>
              <a:rPr lang="en-US" dirty="0"/>
              <a:t>To be a </a:t>
            </a:r>
            <a:r>
              <a:rPr lang="en-US" dirty="0">
                <a:solidFill>
                  <a:srgbClr val="FF0000"/>
                </a:solidFill>
              </a:rPr>
              <a:t>Centre of Excellence </a:t>
            </a:r>
            <a:r>
              <a:rPr lang="en-US" dirty="0"/>
              <a:t>in </a:t>
            </a:r>
            <a:r>
              <a:rPr lang="en-US" dirty="0">
                <a:solidFill>
                  <a:srgbClr val="FF0000"/>
                </a:solidFill>
              </a:rPr>
              <a:t>creating knowledge </a:t>
            </a:r>
            <a:r>
              <a:rPr lang="en-US" dirty="0"/>
              <a:t>and </a:t>
            </a:r>
            <a:r>
              <a:rPr lang="en-US" dirty="0">
                <a:solidFill>
                  <a:srgbClr val="FF0000"/>
                </a:solidFill>
              </a:rPr>
              <a:t>developing a complete person</a:t>
            </a:r>
            <a:r>
              <a:rPr lang="en-US" dirty="0"/>
              <a:t> who is capable of not only responding to the </a:t>
            </a:r>
            <a:r>
              <a:rPr lang="en-US" dirty="0">
                <a:solidFill>
                  <a:srgbClr val="FF0000"/>
                </a:solidFill>
              </a:rPr>
              <a:t>cultural, social, political and economic needs of the environment</a:t>
            </a:r>
            <a:r>
              <a:rPr lang="en-US" dirty="0"/>
              <a:t> but also </a:t>
            </a:r>
            <a:r>
              <a:rPr lang="en-US" dirty="0">
                <a:solidFill>
                  <a:srgbClr val="FF0000"/>
                </a:solidFill>
              </a:rPr>
              <a:t>setting the agenda for change.</a:t>
            </a:r>
          </a:p>
        </p:txBody>
      </p:sp>
    </p:spTree>
    <p:extLst>
      <p:ext uri="{BB962C8B-B14F-4D97-AF65-F5344CB8AC3E}">
        <p14:creationId xmlns:p14="http://schemas.microsoft.com/office/powerpoint/2010/main" val="81571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r>
              <a:rPr lang="en-US" dirty="0"/>
              <a:t/>
            </a:r>
            <a:br>
              <a:rPr lang="en-US" dirty="0"/>
            </a:br>
            <a:endParaRPr lang="en-US" dirty="0"/>
          </a:p>
        </p:txBody>
      </p:sp>
      <p:sp>
        <p:nvSpPr>
          <p:cNvPr id="3" name="Content Placeholder 2"/>
          <p:cNvSpPr>
            <a:spLocks noGrp="1"/>
          </p:cNvSpPr>
          <p:nvPr>
            <p:ph sz="half" idx="1"/>
          </p:nvPr>
        </p:nvSpPr>
        <p:spPr>
          <a:xfrm>
            <a:off x="677334" y="2160589"/>
            <a:ext cx="6154540" cy="3880772"/>
          </a:xfrm>
        </p:spPr>
        <p:txBody>
          <a:bodyPr>
            <a:normAutofit fontScale="92500" lnSpcReduction="10000"/>
          </a:bodyPr>
          <a:lstStyle/>
          <a:p>
            <a:pPr algn="just" fontAlgn="base"/>
            <a:r>
              <a:rPr lang="en-US" dirty="0" smtClean="0"/>
              <a:t>1</a:t>
            </a:r>
            <a:r>
              <a:rPr lang="en-US" dirty="0"/>
              <a:t>. To encourage and promote </a:t>
            </a:r>
            <a:r>
              <a:rPr lang="en-US" dirty="0">
                <a:solidFill>
                  <a:srgbClr val="FF0000"/>
                </a:solidFill>
              </a:rPr>
              <a:t>advancement of knowledge </a:t>
            </a:r>
            <a:r>
              <a:rPr lang="en-US" dirty="0"/>
              <a:t>and </a:t>
            </a:r>
            <a:r>
              <a:rPr lang="en-US" dirty="0">
                <a:solidFill>
                  <a:srgbClr val="FF0000"/>
                </a:solidFill>
              </a:rPr>
              <a:t>to hold out to all persons without discrimination of race, creed or political conviction</a:t>
            </a:r>
            <a:r>
              <a:rPr lang="en-US" dirty="0"/>
              <a:t>, the opportunity of acquiring University education;</a:t>
            </a:r>
          </a:p>
          <a:p>
            <a:pPr algn="just" fontAlgn="base"/>
            <a:r>
              <a:rPr lang="en-US" dirty="0"/>
              <a:t>2. To encourage the </a:t>
            </a:r>
            <a:r>
              <a:rPr lang="en-US" dirty="0">
                <a:solidFill>
                  <a:srgbClr val="FF0000"/>
                </a:solidFill>
              </a:rPr>
              <a:t>effective application of higher education </a:t>
            </a:r>
            <a:r>
              <a:rPr lang="en-US" dirty="0"/>
              <a:t>to the needs of the State through research and extension and consultancy</a:t>
            </a:r>
          </a:p>
          <a:p>
            <a:pPr algn="just" fontAlgn="base"/>
            <a:r>
              <a:rPr lang="en-US" dirty="0"/>
              <a:t>3. To provide </a:t>
            </a:r>
            <a:r>
              <a:rPr lang="en-US" dirty="0">
                <a:solidFill>
                  <a:srgbClr val="FF0000"/>
                </a:solidFill>
              </a:rPr>
              <a:t>ready access for Benue State Citizens </a:t>
            </a:r>
            <a:r>
              <a:rPr lang="en-US" dirty="0"/>
              <a:t>to higher education for self reliance</a:t>
            </a:r>
          </a:p>
          <a:p>
            <a:pPr algn="just" fontAlgn="base"/>
            <a:r>
              <a:rPr lang="en-US" dirty="0"/>
              <a:t>4. To </a:t>
            </a:r>
            <a:r>
              <a:rPr lang="en-US" dirty="0">
                <a:solidFill>
                  <a:srgbClr val="FF0000"/>
                </a:solidFill>
              </a:rPr>
              <a:t>promote, preserve and propagate the social and cultural heritage of the diverse people of the state </a:t>
            </a:r>
            <a:r>
              <a:rPr lang="en-US" dirty="0"/>
              <a:t>and</a:t>
            </a:r>
          </a:p>
          <a:p>
            <a:pPr algn="just" fontAlgn="base"/>
            <a:r>
              <a:rPr lang="en-US" dirty="0"/>
              <a:t>5. To engage in any other activities of a developmental University of the </a:t>
            </a:r>
            <a:r>
              <a:rPr lang="en-US" dirty="0">
                <a:solidFill>
                  <a:srgbClr val="FF0000"/>
                </a:solidFill>
              </a:rPr>
              <a:t>highest standard</a:t>
            </a:r>
            <a:r>
              <a:rPr lang="en-US" dirty="0"/>
              <a:t>.</a:t>
            </a:r>
          </a:p>
          <a:p>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74946" y="1724297"/>
            <a:ext cx="2809134" cy="2730137"/>
          </a:xfrm>
        </p:spPr>
      </p:pic>
      <p:sp>
        <p:nvSpPr>
          <p:cNvPr id="5" name="Footer Placeholder 4"/>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6" name="Slide Number Placeholder 5"/>
          <p:cNvSpPr>
            <a:spLocks noGrp="1"/>
          </p:cNvSpPr>
          <p:nvPr>
            <p:ph type="sldNum" sz="quarter" idx="12"/>
          </p:nvPr>
        </p:nvSpPr>
        <p:spPr/>
        <p:txBody>
          <a:bodyPr/>
          <a:lstStyle/>
          <a:p>
            <a:fld id="{6FF9F0C5-380F-41C2-899A-BAC0F0927E16}" type="slidenum">
              <a:rPr lang="en-US" smtClean="0"/>
              <a:t>6</a:t>
            </a:fld>
            <a:endParaRPr lang="en-US" dirty="0"/>
          </a:p>
        </p:txBody>
      </p:sp>
    </p:spTree>
    <p:extLst>
      <p:ext uri="{BB962C8B-B14F-4D97-AF65-F5344CB8AC3E}">
        <p14:creationId xmlns:p14="http://schemas.microsoft.com/office/powerpoint/2010/main" val="598821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2. BASIC DEFINITIONS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endParaRPr lang="en-US" dirty="0"/>
          </a:p>
          <a:p>
            <a:r>
              <a:rPr lang="en-US" b="1" dirty="0" smtClean="0">
                <a:solidFill>
                  <a:srgbClr val="FF0000"/>
                </a:solidFill>
              </a:rPr>
              <a:t>Excellence</a:t>
            </a:r>
            <a:r>
              <a:rPr lang="en-US" dirty="0"/>
              <a:t> m</a:t>
            </a:r>
            <a:r>
              <a:rPr lang="en-US" dirty="0" smtClean="0"/>
              <a:t>eans different thing to different people.  It could mean</a:t>
            </a:r>
          </a:p>
          <a:p>
            <a:pPr lvl="1"/>
            <a:r>
              <a:rPr lang="en-US" dirty="0"/>
              <a:t>reputation and standing of </a:t>
            </a:r>
            <a:r>
              <a:rPr lang="en-US" dirty="0" smtClean="0"/>
              <a:t>an institution or a staff or student</a:t>
            </a:r>
          </a:p>
          <a:p>
            <a:pPr lvl="1" algn="just"/>
            <a:r>
              <a:rPr lang="en-US" dirty="0" smtClean="0"/>
              <a:t>a </a:t>
            </a:r>
            <a:r>
              <a:rPr lang="en-US" dirty="0"/>
              <a:t>mark of distinction, describing </a:t>
            </a:r>
            <a:r>
              <a:rPr lang="en-US" dirty="0" smtClean="0"/>
              <a:t>something that </a:t>
            </a:r>
            <a:r>
              <a:rPr lang="en-US" dirty="0"/>
              <a:t>is exceptional, meritocratic, outstanding and exceeding normal </a:t>
            </a:r>
            <a:r>
              <a:rPr lang="en-US" dirty="0" smtClean="0"/>
              <a:t>expectations</a:t>
            </a:r>
          </a:p>
          <a:p>
            <a:pPr lvl="1" algn="just"/>
            <a:r>
              <a:rPr lang="en-US" dirty="0"/>
              <a:t>what an organization is doing , or could do, in  providing quality service or product to its customers, service users or stakeholders</a:t>
            </a:r>
          </a:p>
          <a:p>
            <a:pPr algn="just"/>
            <a:r>
              <a:rPr lang="en-US" dirty="0" smtClean="0"/>
              <a:t>Excellence </a:t>
            </a:r>
            <a:r>
              <a:rPr lang="en-US" dirty="0"/>
              <a:t>can be both a description of current provision and also a goal </a:t>
            </a:r>
            <a:r>
              <a:rPr lang="en-US" dirty="0" smtClean="0"/>
              <a:t>or aspiration </a:t>
            </a:r>
            <a:r>
              <a:rPr lang="en-US" dirty="0"/>
              <a:t>for institutions, </a:t>
            </a:r>
            <a:r>
              <a:rPr lang="en-US" dirty="0" smtClean="0"/>
              <a:t>administrators, academics </a:t>
            </a:r>
            <a:r>
              <a:rPr lang="en-US" dirty="0"/>
              <a:t>and students</a:t>
            </a:r>
            <a:endParaRPr lang="en-US" dirty="0" smtClean="0"/>
          </a:p>
          <a:p>
            <a:pPr algn="just"/>
            <a:r>
              <a:rPr lang="en-US" dirty="0" smtClean="0"/>
              <a:t>For a University, </a:t>
            </a:r>
            <a:r>
              <a:rPr lang="en-US" dirty="0" smtClean="0">
                <a:solidFill>
                  <a:srgbClr val="FF0000"/>
                </a:solidFill>
              </a:rPr>
              <a:t>excellence can be analyzed through </a:t>
            </a:r>
            <a:r>
              <a:rPr lang="en-US" dirty="0">
                <a:solidFill>
                  <a:srgbClr val="FF0000"/>
                </a:solidFill>
              </a:rPr>
              <a:t>the lens of different key stakeholders</a:t>
            </a:r>
            <a:r>
              <a:rPr lang="en-US" dirty="0" smtClean="0">
                <a:solidFill>
                  <a:srgbClr val="FF0000"/>
                </a:solidFill>
              </a:rPr>
              <a:t>, </a:t>
            </a:r>
            <a:r>
              <a:rPr lang="en-US" dirty="0" smtClean="0"/>
              <a:t>including students, staff, Unions, Management, Accreditors, society </a:t>
            </a:r>
            <a:r>
              <a:rPr lang="en-US" dirty="0"/>
              <a:t>and </a:t>
            </a:r>
            <a:r>
              <a:rPr lang="en-US" dirty="0" smtClean="0"/>
              <a:t>employers</a:t>
            </a:r>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585690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t>Academic </a:t>
            </a:r>
            <a:r>
              <a:rPr lang="en-US" dirty="0" smtClean="0"/>
              <a:t>and administrative excellence-</a:t>
            </a:r>
            <a:r>
              <a:rPr lang="en-US" dirty="0" err="1" smtClean="0">
                <a:solidFill>
                  <a:srgbClr val="FF0000"/>
                </a:solidFill>
              </a:rPr>
              <a:t>sensu</a:t>
            </a:r>
            <a:r>
              <a:rPr lang="en-US" dirty="0" smtClean="0">
                <a:solidFill>
                  <a:srgbClr val="FF0000"/>
                </a:solidFill>
              </a:rPr>
              <a:t> </a:t>
            </a:r>
            <a:r>
              <a:rPr lang="en-US" dirty="0" err="1" smtClean="0">
                <a:solidFill>
                  <a:srgbClr val="FF0000"/>
                </a:solidFill>
              </a:rPr>
              <a:t>lato</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a:solidFill>
                  <a:srgbClr val="FF0000"/>
                </a:solidFill>
              </a:rPr>
              <a:t> </a:t>
            </a:r>
            <a:r>
              <a:rPr lang="en-US" sz="2800" dirty="0">
                <a:solidFill>
                  <a:srgbClr val="FF0000"/>
                </a:solidFill>
              </a:rPr>
              <a:t>Academic excellence </a:t>
            </a:r>
            <a:r>
              <a:rPr lang="en-US" sz="2800" dirty="0"/>
              <a:t>is the demonstrated ability to perform, achieve, and/or </a:t>
            </a:r>
            <a:r>
              <a:rPr lang="en-US" sz="2800" dirty="0" smtClean="0"/>
              <a:t>stand out in </a:t>
            </a:r>
            <a:r>
              <a:rPr lang="en-US" sz="2800" dirty="0"/>
              <a:t>scholastic activities </a:t>
            </a:r>
            <a:endParaRPr lang="en-US" sz="2800" dirty="0" smtClean="0"/>
          </a:p>
          <a:p>
            <a:pPr algn="just"/>
            <a:r>
              <a:rPr lang="en-US" sz="2800" dirty="0" smtClean="0">
                <a:solidFill>
                  <a:srgbClr val="FF0000"/>
                </a:solidFill>
              </a:rPr>
              <a:t>Administrative excellence </a:t>
            </a:r>
            <a:r>
              <a:rPr lang="en-US" sz="2800" dirty="0" smtClean="0"/>
              <a:t>is the </a:t>
            </a:r>
            <a:r>
              <a:rPr lang="en-US" sz="2800" dirty="0"/>
              <a:t>demonstrated ability to perform, achieve, and/or </a:t>
            </a:r>
            <a:r>
              <a:rPr lang="en-US" sz="2800" dirty="0" smtClean="0"/>
              <a:t>stand out in administrative/managerial </a:t>
            </a:r>
            <a:r>
              <a:rPr lang="en-US" sz="2800" dirty="0"/>
              <a:t>activities </a:t>
            </a:r>
            <a:r>
              <a:rPr lang="en-US" sz="2800" dirty="0" smtClean="0"/>
              <a:t>or </a:t>
            </a:r>
          </a:p>
          <a:p>
            <a:pPr algn="just"/>
            <a:r>
              <a:rPr lang="en-US" sz="2800" dirty="0" smtClean="0"/>
              <a:t>the ability to exhibit characteristics in the workplace that are exceptional/outstanding</a:t>
            </a:r>
            <a:endParaRPr lang="en-US" sz="2800"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657051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Skills required </a:t>
            </a:r>
            <a:r>
              <a:rPr lang="en-US" dirty="0" smtClean="0"/>
              <a:t>to achieve Academic </a:t>
            </a:r>
            <a:r>
              <a:rPr lang="en-US" dirty="0"/>
              <a:t>and administrative excellence</a:t>
            </a:r>
          </a:p>
        </p:txBody>
      </p:sp>
      <p:sp>
        <p:nvSpPr>
          <p:cNvPr id="3" name="Content Placeholder 2"/>
          <p:cNvSpPr>
            <a:spLocks noGrp="1"/>
          </p:cNvSpPr>
          <p:nvPr>
            <p:ph idx="1"/>
          </p:nvPr>
        </p:nvSpPr>
        <p:spPr/>
        <p:txBody>
          <a:bodyPr>
            <a:normAutofit fontScale="92500" lnSpcReduction="20000"/>
          </a:bodyPr>
          <a:lstStyle/>
          <a:p>
            <a:r>
              <a:rPr lang="en-US" dirty="0" smtClean="0"/>
              <a:t>Organizational and Book Keeping</a:t>
            </a:r>
          </a:p>
          <a:p>
            <a:r>
              <a:rPr lang="en-US" dirty="0" smtClean="0"/>
              <a:t>Communication</a:t>
            </a:r>
          </a:p>
          <a:p>
            <a:r>
              <a:rPr lang="en-US" dirty="0" smtClean="0"/>
              <a:t>Time management</a:t>
            </a:r>
          </a:p>
          <a:p>
            <a:r>
              <a:rPr lang="en-US" dirty="0" smtClean="0"/>
              <a:t>Project management</a:t>
            </a:r>
          </a:p>
          <a:p>
            <a:r>
              <a:rPr lang="en-US" dirty="0" smtClean="0"/>
              <a:t>Prioritization</a:t>
            </a:r>
          </a:p>
          <a:p>
            <a:r>
              <a:rPr lang="en-US" dirty="0"/>
              <a:t>Research </a:t>
            </a:r>
            <a:r>
              <a:rPr lang="en-US" dirty="0" smtClean="0"/>
              <a:t>&amp; Analytical </a:t>
            </a:r>
          </a:p>
          <a:p>
            <a:r>
              <a:rPr lang="en-US" dirty="0" smtClean="0"/>
              <a:t>Concentration/Focus</a:t>
            </a:r>
          </a:p>
          <a:p>
            <a:r>
              <a:rPr lang="en-US" dirty="0" smtClean="0"/>
              <a:t>Accountability </a:t>
            </a:r>
          </a:p>
          <a:p>
            <a:r>
              <a:rPr lang="en-US" dirty="0" smtClean="0"/>
              <a:t>Cooperative learning and delegation</a:t>
            </a:r>
          </a:p>
          <a:p>
            <a:r>
              <a:rPr lang="en-US" dirty="0" smtClean="0"/>
              <a:t>ICT proficiency </a:t>
            </a:r>
          </a:p>
          <a:p>
            <a:r>
              <a:rPr lang="en-US" dirty="0" smtClean="0"/>
              <a:t>Motivational </a:t>
            </a:r>
          </a:p>
          <a:p>
            <a:endParaRPr lang="en-US" dirty="0"/>
          </a:p>
        </p:txBody>
      </p:sp>
      <p:sp>
        <p:nvSpPr>
          <p:cNvPr id="4" name="Footer Placeholder 3"/>
          <p:cNvSpPr>
            <a:spLocks noGrp="1"/>
          </p:cNvSpPr>
          <p:nvPr>
            <p:ph type="ftr" sz="quarter" idx="11"/>
          </p:nvPr>
        </p:nvSpPr>
        <p:spPr/>
        <p:txBody>
          <a:bodyPr/>
          <a:lstStyle/>
          <a:p>
            <a:r>
              <a:rPr lang="en-US" smtClean="0"/>
              <a:t>BSU Management Workshop .Prof H K Ayuba 2023, Nasarawa State University, Keffi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7713454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5792</TotalTime>
  <Words>3825</Words>
  <Application>Microsoft Office PowerPoint</Application>
  <PresentationFormat>Widescreen</PresentationFormat>
  <Paragraphs>310</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montserratlight</vt:lpstr>
      <vt:lpstr>Trebuchet MS</vt:lpstr>
      <vt:lpstr>Wingdings 3</vt:lpstr>
      <vt:lpstr>Facet</vt:lpstr>
      <vt:lpstr>  STRATEGIES FOR REINVIGORATING ACADEMIC AND ADMINISTRATIVE EXCELLENCE  IN BENUE STATE UNIVERSITY  Lead paper presented at the capacity building workshop for senior academic and administrative staff of the Benue State University, Keffi 18th-19th July, 2023</vt:lpstr>
      <vt:lpstr>APPRECIATION to VC, POs, and Team &amp; greetings my VC</vt:lpstr>
      <vt:lpstr>OUTLINE</vt:lpstr>
      <vt:lpstr>THE BEGINNING</vt:lpstr>
      <vt:lpstr>VISION AND MISSION</vt:lpstr>
      <vt:lpstr>OBJECTIVES </vt:lpstr>
      <vt:lpstr>2. BASIC DEFINITIONS</vt:lpstr>
      <vt:lpstr>Academic and administrative excellence-sensu lato</vt:lpstr>
      <vt:lpstr>Skills required to achieve Academic and administrative excellence</vt:lpstr>
      <vt:lpstr>REINVIGORATE</vt:lpstr>
      <vt:lpstr>3. THE FUTURE YOU DESIRE –UNIVERSITY OF FIRST CHOICE-Key Features of World Class Universities </vt:lpstr>
      <vt:lpstr>4. SUGGESTED STRATEGIES FOR REINVIRORATING ACADEMIC AND ADMINISTRATIVE EXCELLENCE IN BENUE STATE UNIVERSITY</vt:lpstr>
      <vt:lpstr>Strategy 1-Focus on the core mandate of the University-EXCELLENCE IN TEACHING </vt:lpstr>
      <vt:lpstr>Strategy 1-Focus on the core mandate of the University-EXCELLENCE IN REASEARCH </vt:lpstr>
      <vt:lpstr>Strategy 1-Focus on the core mandate of the University-EXCELLENCE IN COMMUNITY Service </vt:lpstr>
      <vt:lpstr>Strategy 2- Rethink your University’s Symbols, Rituals, Heroes and Core Values-MEASURE OF UNIV CULTURE -THEY CONVEY STRONG MESSAGE</vt:lpstr>
      <vt:lpstr>Strategy 3- Development of Quality Leaders and strong Institutions and Systems (not individuals)</vt:lpstr>
      <vt:lpstr>Strategy 4: Bridge the gap between the academic and administrative cultures</vt:lpstr>
      <vt:lpstr>Strategy 5: Development of stakeholder-focused strategy</vt:lpstr>
      <vt:lpstr>Strategy 6: Management of a diversity of people and promotion of academic freedom</vt:lpstr>
      <vt:lpstr>Strategy 7: Strengthen Partnerships and internationalization</vt:lpstr>
      <vt:lpstr>Strategy 8: Management of processes and procedures</vt:lpstr>
      <vt:lpstr>Strategy 9: Learn from the effective practices of other educational institutions and from organizations in other sectors</vt:lpstr>
      <vt:lpstr>Strategy 10: Leverage innovative technologies</vt:lpstr>
      <vt:lpstr>Strategy 11: Promotion  of  high standards of achievements by students and graduates</vt:lpstr>
      <vt:lpstr>Strategy 12: Adopt a philosophy of— day-to-day commitment to—continuous improvement</vt:lpstr>
      <vt:lpstr>Strategy 13: Develop a robust Monitoring and Evaluation mechanism</vt:lpstr>
      <vt:lpstr>NOTE: The recommended strategies are not independent or isolated, they must be implemented together and in a coordinated fashion to achieve academic and administrative excellence</vt:lpstr>
      <vt:lpstr>5. THE NSUK EXPERIENCE</vt:lpstr>
      <vt:lpstr>6. CONCLUSION</vt:lpstr>
      <vt:lpstr>CONCLUSION</vt:lpstr>
      <vt:lpstr>CONCLUSION:  This would be achieved through:…i  </vt:lpstr>
      <vt:lpstr>CONCLUSION:  This would be achieved through: …ii </vt:lpstr>
      <vt:lpstr>Materials consulted</vt:lpstr>
      <vt:lpstr>THANK YOU  FOR YOUR KIND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HKAyuba</dc:creator>
  <cp:lastModifiedBy>HKAyuba</cp:lastModifiedBy>
  <cp:revision>231</cp:revision>
  <dcterms:created xsi:type="dcterms:W3CDTF">2023-07-07T09:08:46Z</dcterms:created>
  <dcterms:modified xsi:type="dcterms:W3CDTF">2023-07-19T07:59:39Z</dcterms:modified>
</cp:coreProperties>
</file>