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24384000" cy="13716000"/>
  <p:notesSz cx="6858000" cy="99472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724956"/>
            <a:ext cx="5029200" cy="447627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iver flowing through a tropical forest"/>
          <p:cNvSpPr>
            <a:spLocks noGrp="1"/>
          </p:cNvSpPr>
          <p:nvPr>
            <p:ph type="pic" idx="21"/>
          </p:nvPr>
        </p:nvSpPr>
        <p:spPr>
          <a:xfrm>
            <a:off x="0" y="-2290234"/>
            <a:ext cx="24384000" cy="18296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ver flowing through a tropical forest"/>
          <p:cNvSpPr>
            <a:spLocks noGrp="1"/>
          </p:cNvSpPr>
          <p:nvPr>
            <p:ph type="pic" idx="21"/>
          </p:nvPr>
        </p:nvSpPr>
        <p:spPr>
          <a:xfrm>
            <a:off x="3125968" y="-1762099"/>
            <a:ext cx="18135601" cy="136079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n orange flower surrounded by large tropical leaves"/>
          <p:cNvSpPr>
            <a:spLocks noGrp="1"/>
          </p:cNvSpPr>
          <p:nvPr>
            <p:ph type="pic" idx="21"/>
          </p:nvPr>
        </p:nvSpPr>
        <p:spPr>
          <a:xfrm>
            <a:off x="5803900" y="952500"/>
            <a:ext cx="17236029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red-eyed tree frog perched on a leaf"/>
          <p:cNvSpPr>
            <a:spLocks noGrp="1"/>
          </p:cNvSpPr>
          <p:nvPr>
            <p:ph type="pic" sz="half" idx="21"/>
          </p:nvPr>
        </p:nvSpPr>
        <p:spPr>
          <a:xfrm>
            <a:off x="87503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lose-up of an orange flower surrounded by large tropical leaves"/>
          <p:cNvSpPr>
            <a:spLocks noGrp="1"/>
          </p:cNvSpPr>
          <p:nvPr>
            <p:ph type="pic" sz="quarter" idx="21"/>
          </p:nvPr>
        </p:nvSpPr>
        <p:spPr>
          <a:xfrm>
            <a:off x="15292127" y="6870700"/>
            <a:ext cx="8341246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Close-up of a red-eyed tree frog perched on a leaf"/>
          <p:cNvSpPr>
            <a:spLocks noGrp="1"/>
          </p:cNvSpPr>
          <p:nvPr>
            <p:ph type="pic" sz="quarter" idx="22"/>
          </p:nvPr>
        </p:nvSpPr>
        <p:spPr>
          <a:xfrm>
            <a:off x="14859000" y="952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River flowing through a tropical forest"/>
          <p:cNvSpPr>
            <a:spLocks noGrp="1"/>
          </p:cNvSpPr>
          <p:nvPr>
            <p:ph type="pic" idx="23"/>
          </p:nvPr>
        </p:nvSpPr>
        <p:spPr>
          <a:xfrm>
            <a:off x="651237" y="952500"/>
            <a:ext cx="15283726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River flowing through a tropical forest" descr="River flowing through a tropical forest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17895" b="17895"/>
          <a:stretch>
            <a:fillRect/>
          </a:stretch>
        </p:blipFill>
        <p:spPr>
          <a:xfrm>
            <a:off x="-167730" y="-912891"/>
            <a:ext cx="24719307" cy="11909582"/>
          </a:xfrm>
          <a:prstGeom prst="rect">
            <a:avLst/>
          </a:prstGeom>
        </p:spPr>
      </p:pic>
      <p:sp>
        <p:nvSpPr>
          <p:cNvPr id="120" name="CORE ISSUES IN THE GUIDELINES FOR PROMOTION OF ACADEMIC STAFF"/>
          <p:cNvSpPr txBox="1">
            <a:spLocks noGrp="1"/>
          </p:cNvSpPr>
          <p:nvPr>
            <p:ph type="title"/>
          </p:nvPr>
        </p:nvSpPr>
        <p:spPr>
          <a:xfrm>
            <a:off x="635000" y="2327564"/>
            <a:ext cx="23114000" cy="739832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09930">
              <a:defRPr sz="9632"/>
            </a:pPr>
            <a:r>
              <a:rPr dirty="0"/>
              <a:t>CORE ISSUES IN THE </a:t>
            </a:r>
            <a:r>
              <a:rPr dirty="0">
                <a:solidFill>
                  <a:srgbClr val="000000"/>
                </a:solidFill>
              </a:rPr>
              <a:t>GUIDE</a:t>
            </a:r>
            <a:r>
              <a:rPr dirty="0"/>
              <a:t>LINES FOR PROMOTION OF AC</a:t>
            </a:r>
            <a:r>
              <a:rPr dirty="0">
                <a:solidFill>
                  <a:srgbClr val="000000"/>
                </a:solidFill>
              </a:rPr>
              <a:t>ADE</a:t>
            </a:r>
            <a:r>
              <a:rPr dirty="0"/>
              <a:t>MIC STAFF </a:t>
            </a:r>
          </a:p>
        </p:txBody>
      </p:sp>
      <p:sp>
        <p:nvSpPr>
          <p:cNvPr id="121" name="PROF. SIMON TEVER UBWA…"/>
          <p:cNvSpPr txBox="1">
            <a:spLocks noGrp="1"/>
          </p:cNvSpPr>
          <p:nvPr>
            <p:ph type="body" sz="quarter" idx="1"/>
          </p:nvPr>
        </p:nvSpPr>
        <p:spPr>
          <a:xfrm>
            <a:off x="635000" y="10515600"/>
            <a:ext cx="23114000" cy="318970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SIMON TEVER UBWA</a:t>
            </a:r>
            <a:r>
              <a:rPr lang="en-US" dirty="0"/>
              <a:t>, </a:t>
            </a:r>
            <a:r>
              <a:rPr lang="en-US" i="1" dirty="0"/>
              <a:t>PhD</a:t>
            </a:r>
          </a:p>
          <a:p>
            <a:r>
              <a:rPr lang="en-US" i="1" dirty="0"/>
              <a:t>Professor of Food &amp; Environmental Organic Chemistry &amp;</a:t>
            </a:r>
            <a:endParaRPr i="1" dirty="0"/>
          </a:p>
          <a:p>
            <a:r>
              <a:rPr i="1" dirty="0"/>
              <a:t>Deputy Vice-Chancellor (Academic)</a:t>
            </a:r>
          </a:p>
          <a:p>
            <a:r>
              <a:rPr dirty="0"/>
              <a:t>Benue State University Makurdi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nternational Journals for Senior Academ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94360">
              <a:defRPr sz="8064"/>
            </a:lvl1pPr>
          </a:lstStyle>
          <a:p>
            <a:r>
              <a:rPr dirty="0"/>
              <a:t>International Journals</a:t>
            </a:r>
          </a:p>
        </p:txBody>
      </p:sp>
      <p:sp>
        <p:nvSpPr>
          <p:cNvPr id="151" name="Aspiring senior academics must publish in international journal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26041" indent="-926041">
              <a:defRPr sz="7000"/>
            </a:pPr>
            <a:r>
              <a:rPr dirty="0"/>
              <a:t>Aspiring senior academics must publish in international journals</a:t>
            </a:r>
          </a:p>
          <a:p>
            <a:pPr marL="926041" indent="-926041">
              <a:defRPr sz="7000"/>
            </a:pPr>
            <a:r>
              <a:rPr lang="en-US" dirty="0"/>
              <a:t>Researchers </a:t>
            </a:r>
            <a:r>
              <a:rPr dirty="0"/>
              <a:t>to necessarily </a:t>
            </a:r>
            <a:r>
              <a:rPr lang="en-US" dirty="0"/>
              <a:t>avoid predatory journals and publishers</a:t>
            </a:r>
            <a:endParaRPr dirty="0"/>
          </a:p>
          <a:p>
            <a:pPr marL="926041" indent="-926041">
              <a:defRPr sz="7000"/>
            </a:pPr>
            <a:r>
              <a:rPr dirty="0"/>
              <a:t>To reflect international scholarship, expertise, local recognition and engagement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oles of University Librari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Roles of University Librarian</a:t>
            </a:r>
          </a:p>
        </p:txBody>
      </p:sp>
      <p:sp>
        <p:nvSpPr>
          <p:cNvPr id="154" name="To guide academics towards reputable publishing avenu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749" indent="-793749">
              <a:defRPr sz="6000"/>
            </a:pPr>
            <a:r>
              <a:rPr dirty="0"/>
              <a:t>To guide academics towards reputable publishing avenues</a:t>
            </a:r>
          </a:p>
          <a:p>
            <a:pPr marL="793749" indent="-793749">
              <a:defRPr sz="6000"/>
            </a:pPr>
            <a:r>
              <a:rPr dirty="0"/>
              <a:t>To compile </a:t>
            </a:r>
            <a:r>
              <a:rPr lang="en-US" dirty="0"/>
              <a:t>a list of </a:t>
            </a:r>
            <a:r>
              <a:rPr dirty="0"/>
              <a:t>re</a:t>
            </a:r>
            <a:r>
              <a:rPr lang="en-US" dirty="0"/>
              <a:t>putable</a:t>
            </a:r>
            <a:r>
              <a:rPr dirty="0"/>
              <a:t> publishers and journals</a:t>
            </a:r>
          </a:p>
          <a:p>
            <a:pPr marL="793749" indent="-793749">
              <a:defRPr sz="6000"/>
            </a:pPr>
            <a:r>
              <a:rPr dirty="0"/>
              <a:t>Spearhead indexing of University journals to enhance online visibility</a:t>
            </a:r>
            <a:endParaRPr lang="en-US" dirty="0"/>
          </a:p>
          <a:p>
            <a:pPr marL="793749" indent="-793749">
              <a:defRPr sz="6000"/>
            </a:pPr>
            <a:r>
              <a:rPr lang="en-US" dirty="0"/>
              <a:t>To spearhead the </a:t>
            </a:r>
            <a:r>
              <a:rPr lang="en-US"/>
              <a:t>testing for </a:t>
            </a:r>
            <a:r>
              <a:rPr lang="en-US" dirty="0"/>
              <a:t>antiplagiarism</a:t>
            </a:r>
            <a:endParaRPr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clu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Conclusion</a:t>
            </a:r>
          </a:p>
        </p:txBody>
      </p:sp>
      <p:sp>
        <p:nvSpPr>
          <p:cNvPr id="157" name="Recap of key points in earlier slid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26041" indent="-926041">
              <a:defRPr sz="7000"/>
            </a:pPr>
            <a:r>
              <a:t>Recap of key points in earlier slides</a:t>
            </a:r>
          </a:p>
          <a:p>
            <a:pPr marL="926041" indent="-926041">
              <a:defRPr sz="7000"/>
            </a:pPr>
            <a:r>
              <a:t>Emphasize the importance of adhering to these promotion guidelines </a:t>
            </a:r>
          </a:p>
          <a:p>
            <a:pPr marL="926041" indent="-926041">
              <a:defRPr sz="7000"/>
            </a:pPr>
            <a:r>
              <a:t>Buttress the importance and benefits of compliance with acceptable standards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River flowing through a tropical forest" descr="River flowing through a tropical forest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17895" b="17895"/>
          <a:stretch>
            <a:fillRect/>
          </a:stretch>
        </p:blipFill>
        <p:spPr>
          <a:xfrm>
            <a:off x="3125968" y="423718"/>
            <a:ext cx="18135601" cy="8737600"/>
          </a:xfrm>
          <a:prstGeom prst="rect">
            <a:avLst/>
          </a:prstGeom>
        </p:spPr>
      </p:pic>
      <p:sp>
        <p:nvSpPr>
          <p:cNvPr id="160" name="Thank you for liste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 for listening</a:t>
            </a:r>
          </a:p>
        </p:txBody>
      </p:sp>
      <p:sp>
        <p:nvSpPr>
          <p:cNvPr id="161" name="Prof. Simon Terver Ubwa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Prof. Simon Terver Ubwa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24" name="Purpose of the present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26041" indent="-926041">
              <a:defRPr sz="7000"/>
            </a:pPr>
            <a:r>
              <a:t>Purpose of the presentation</a:t>
            </a:r>
          </a:p>
          <a:p>
            <a:pPr marL="926041" indent="-926041">
              <a:defRPr sz="7000"/>
            </a:pPr>
            <a:r>
              <a:t> Overview of guidelines for promotion of academic staff</a:t>
            </a:r>
          </a:p>
          <a:p>
            <a:pPr marL="926041" indent="-926041">
              <a:defRPr sz="7000"/>
            </a:pPr>
            <a:r>
              <a:t>Background to A &amp; PC recommendations and Council approval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nti-Plagiarism Tes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Anti-Plagiarism Testing</a:t>
            </a:r>
          </a:p>
        </p:txBody>
      </p:sp>
      <p:sp>
        <p:nvSpPr>
          <p:cNvPr id="127" name="Prerequisite for upholding academic integrity…"/>
          <p:cNvSpPr txBox="1">
            <a:spLocks noGrp="1"/>
          </p:cNvSpPr>
          <p:nvPr>
            <p:ph type="body" idx="1"/>
          </p:nvPr>
        </p:nvSpPr>
        <p:spPr>
          <a:xfrm>
            <a:off x="1689099" y="3149600"/>
            <a:ext cx="22542501" cy="9296400"/>
          </a:xfrm>
          <a:prstGeom prst="rect">
            <a:avLst/>
          </a:prstGeom>
        </p:spPr>
        <p:txBody>
          <a:bodyPr/>
          <a:lstStyle/>
          <a:p>
            <a:pPr marL="926041" indent="-926041">
              <a:defRPr sz="7000"/>
            </a:pPr>
            <a:r>
              <a:rPr dirty="0"/>
              <a:t>Prerequisite for upholding academic integrity </a:t>
            </a:r>
          </a:p>
          <a:p>
            <a:pPr marL="926041" indent="-926041">
              <a:defRPr sz="7000"/>
            </a:pPr>
            <a:r>
              <a:rPr dirty="0"/>
              <a:t>Responsibility of ‘Sighting and Anti-plagiarism</a:t>
            </a:r>
            <a:endParaRPr lang="en-US" dirty="0"/>
          </a:p>
          <a:p>
            <a:pPr marL="926041" indent="-926041">
              <a:defRPr sz="7000"/>
            </a:pPr>
            <a:r>
              <a:rPr dirty="0"/>
              <a:t> Committee</a:t>
            </a:r>
            <a:r>
              <a:rPr lang="en-US" dirty="0"/>
              <a:t> </a:t>
            </a:r>
            <a:r>
              <a:rPr dirty="0"/>
              <a:t>Must be tested before the Committee’s report reaches A &amp; PC</a:t>
            </a:r>
            <a:r>
              <a:rPr lang="en-US" dirty="0"/>
              <a:t> (publications shall be tested for Plagiarism at various levels of appraisal, sec. 10.2 xi)</a:t>
            </a:r>
          </a:p>
          <a:p>
            <a:pPr marL="926041" indent="-926041">
              <a:defRPr sz="7000"/>
            </a:pP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ompetent Assess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Competent Assessors</a:t>
            </a:r>
          </a:p>
        </p:txBody>
      </p:sp>
      <p:sp>
        <p:nvSpPr>
          <p:cNvPr id="130" name="Assessors must be experts in the relevant specializ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26041" indent="-926041">
              <a:defRPr sz="7000"/>
            </a:pPr>
            <a:r>
              <a:rPr dirty="0"/>
              <a:t>Assessors must be experts in the relevant specialization</a:t>
            </a:r>
          </a:p>
          <a:p>
            <a:pPr marL="926041" indent="-926041">
              <a:defRPr sz="7000"/>
            </a:pPr>
            <a:r>
              <a:rPr dirty="0"/>
              <a:t>Assessors must ensure accurate assessment of scholars</a:t>
            </a:r>
          </a:p>
          <a:p>
            <a:pPr marL="926041" indent="-926041">
              <a:defRPr sz="7000"/>
            </a:pPr>
            <a:r>
              <a:rPr dirty="0"/>
              <a:t>Assessment must reflect demonstrabl</a:t>
            </a:r>
            <a:r>
              <a:rPr lang="en-US" dirty="0"/>
              <a:t>e</a:t>
            </a:r>
            <a:r>
              <a:rPr dirty="0"/>
              <a:t> competence of </a:t>
            </a:r>
            <a:r>
              <a:rPr dirty="0" err="1"/>
              <a:t>assess</a:t>
            </a:r>
            <a:r>
              <a:rPr lang="en-US" dirty="0" err="1"/>
              <a:t>ee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Enhancing Visibi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Enhancing Visibility</a:t>
            </a:r>
          </a:p>
        </p:txBody>
      </p:sp>
      <p:sp>
        <p:nvSpPr>
          <p:cNvPr id="133" name="Academic staff to register on ‘Google Scholar’ for global visibility…"/>
          <p:cNvSpPr txBox="1">
            <a:spLocks noGrp="1"/>
          </p:cNvSpPr>
          <p:nvPr>
            <p:ph type="body" idx="1"/>
          </p:nvPr>
        </p:nvSpPr>
        <p:spPr>
          <a:xfrm>
            <a:off x="257057" y="2617698"/>
            <a:ext cx="23481189" cy="108716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926041" indent="-926041">
              <a:defRPr sz="7000"/>
            </a:pPr>
            <a:r>
              <a:rPr dirty="0"/>
              <a:t>Academic staff to register on ‘Google Scholar’ for global visibility </a:t>
            </a:r>
          </a:p>
          <a:p>
            <a:pPr marL="926041" indent="-926041">
              <a:defRPr sz="7000"/>
            </a:pPr>
            <a:r>
              <a:rPr dirty="0"/>
              <a:t>Benefits for staff and university include: </a:t>
            </a:r>
            <a:endParaRPr lang="en-US" dirty="0"/>
          </a:p>
          <a:p>
            <a:pPr marL="0" indent="0">
              <a:buNone/>
              <a:defRPr sz="7000"/>
            </a:pPr>
            <a:r>
              <a:rPr lang="en-US" dirty="0"/>
              <a:t>       -i</a:t>
            </a:r>
            <a:r>
              <a:rPr dirty="0"/>
              <a:t>mproved reputation,</a:t>
            </a:r>
            <a:endParaRPr lang="en-US" dirty="0"/>
          </a:p>
          <a:p>
            <a:pPr marL="0" indent="0">
              <a:buNone/>
              <a:defRPr sz="7000"/>
            </a:pPr>
            <a:r>
              <a:rPr lang="en-US" dirty="0"/>
              <a:t>       -i</a:t>
            </a:r>
            <a:r>
              <a:rPr dirty="0"/>
              <a:t>ncreased opportunities for collaboration,</a:t>
            </a:r>
          </a:p>
          <a:p>
            <a:pPr marL="0" indent="0">
              <a:buNone/>
              <a:defRPr sz="7000"/>
            </a:pPr>
            <a:r>
              <a:rPr lang="en-US" dirty="0"/>
              <a:t>       -g</a:t>
            </a:r>
            <a:r>
              <a:rPr dirty="0"/>
              <a:t>reater societal impact, and</a:t>
            </a:r>
          </a:p>
          <a:p>
            <a:pPr marL="0" indent="0">
              <a:buNone/>
            </a:pPr>
            <a:r>
              <a:rPr lang="en-US" sz="7000" dirty="0"/>
              <a:t>       -i</a:t>
            </a:r>
            <a:r>
              <a:rPr sz="7000" dirty="0"/>
              <a:t>nternational recognition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ollaborative Publish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Collaborative Publishing</a:t>
            </a:r>
          </a:p>
        </p:txBody>
      </p:sp>
      <p:sp>
        <p:nvSpPr>
          <p:cNvPr id="136" name="Especially for promotion to professorial rank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926041" indent="-926041">
              <a:defRPr sz="7000"/>
            </a:pPr>
            <a:r>
              <a:rPr dirty="0"/>
              <a:t>Especially for promotion to professorial ranks</a:t>
            </a:r>
          </a:p>
          <a:p>
            <a:pPr marL="926041" indent="-926041">
              <a:defRPr sz="7000"/>
            </a:pPr>
            <a:r>
              <a:rPr dirty="0"/>
              <a:t>Benefits of collaborative research include:</a:t>
            </a:r>
          </a:p>
          <a:p>
            <a:pPr marL="0" indent="0">
              <a:buNone/>
              <a:defRPr sz="7000"/>
            </a:pPr>
            <a:r>
              <a:rPr lang="en-US" dirty="0"/>
              <a:t>     -c</a:t>
            </a:r>
            <a:r>
              <a:rPr dirty="0"/>
              <a:t>ulture of cooperation, </a:t>
            </a:r>
            <a:endParaRPr lang="en-US" dirty="0"/>
          </a:p>
          <a:p>
            <a:pPr marL="0" indent="0">
              <a:buNone/>
              <a:defRPr sz="7000"/>
            </a:pPr>
            <a:r>
              <a:rPr lang="en-US" dirty="0"/>
              <a:t>     -k</a:t>
            </a:r>
            <a:r>
              <a:rPr dirty="0"/>
              <a:t>nowledge exchange,</a:t>
            </a:r>
            <a:endParaRPr lang="en-US" dirty="0"/>
          </a:p>
          <a:p>
            <a:pPr marL="0" indent="0">
              <a:buNone/>
              <a:defRPr sz="7000"/>
            </a:pPr>
            <a:r>
              <a:rPr lang="en-US" dirty="0"/>
              <a:t>     -innovation and</a:t>
            </a:r>
          </a:p>
          <a:p>
            <a:pPr marL="0" indent="0">
              <a:buNone/>
              <a:defRPr sz="7000"/>
            </a:pPr>
            <a:r>
              <a:rPr lang="en-US" dirty="0"/>
              <a:t>      -mentorship (sec. 10.1, xxi), SDG4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Visible Online Publish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Reputable Publishers</a:t>
            </a:r>
            <a:endParaRPr dirty="0"/>
          </a:p>
        </p:txBody>
      </p:sp>
      <p:sp>
        <p:nvSpPr>
          <p:cNvPr id="142" name="Elevates researcher’s profile leading to career growth &amp; doors for collaboratio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  <a:defRPr sz="7000"/>
            </a:pPr>
            <a:r>
              <a:rPr lang="en-US" dirty="0"/>
              <a:t>Benefits of Publishing with Reputable Publishers:</a:t>
            </a:r>
          </a:p>
          <a:p>
            <a:pPr marL="926041" indent="-926041">
              <a:defRPr sz="7000"/>
            </a:pPr>
            <a:r>
              <a:rPr dirty="0"/>
              <a:t>Elevates researcher’s profile leading to career growth &amp; doors for collaborations</a:t>
            </a:r>
          </a:p>
          <a:p>
            <a:pPr marL="926041" indent="-926041">
              <a:defRPr sz="7000"/>
            </a:pPr>
            <a:r>
              <a:rPr dirty="0"/>
              <a:t>Enhances university’s reputation, attracting more funding</a:t>
            </a:r>
          </a:p>
          <a:p>
            <a:pPr marL="926041" indent="-926041">
              <a:defRPr sz="7000"/>
            </a:pPr>
            <a:r>
              <a:rPr dirty="0"/>
              <a:t>Increases global impact on research community and society at large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rima Faci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i="1" dirty="0"/>
              <a:t>Prima Facie</a:t>
            </a:r>
          </a:p>
        </p:txBody>
      </p:sp>
      <p:sp>
        <p:nvSpPr>
          <p:cNvPr id="145" name="Must be reported by only professor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26041" indent="-926041">
              <a:defRPr sz="7000"/>
            </a:pPr>
            <a:r>
              <a:rPr dirty="0"/>
              <a:t>Must be reported by only professors</a:t>
            </a:r>
          </a:p>
          <a:p>
            <a:pPr marL="926041" indent="-926041">
              <a:defRPr sz="7000"/>
            </a:pPr>
            <a:r>
              <a:rPr dirty="0"/>
              <a:t>Reports must highlight strength and weakness of each publication</a:t>
            </a:r>
          </a:p>
          <a:p>
            <a:pPr marL="926041" indent="-926041">
              <a:defRPr sz="7000"/>
            </a:pPr>
            <a:r>
              <a:rPr dirty="0"/>
              <a:t>Reports must express academic leadership and administrative experience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pecialization-Based Public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67715">
              <a:defRPr sz="10416"/>
            </a:lvl1pPr>
          </a:lstStyle>
          <a:p>
            <a:r>
              <a:t>Specialization-Based Publications</a:t>
            </a:r>
          </a:p>
        </p:txBody>
      </p:sp>
      <p:sp>
        <p:nvSpPr>
          <p:cNvPr id="148" name="Relevance and appropriateness for promotion evalu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26041" indent="-926041">
              <a:defRPr sz="7000"/>
            </a:pPr>
            <a:r>
              <a:t>Relevance and appropriateness for promotion evaluation</a:t>
            </a:r>
          </a:p>
          <a:p>
            <a:pPr marL="926041" indent="-926041">
              <a:defRPr sz="7000"/>
            </a:pPr>
            <a:endParaRPr/>
          </a:p>
          <a:p>
            <a:pPr marL="926041" indent="-926041">
              <a:defRPr sz="7000"/>
            </a:pPr>
            <a:r>
              <a:t>Journals must reflect candidate’s area of specialization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393</Words>
  <Application>Microsoft Office PowerPoint</Application>
  <PresentationFormat>Custom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</vt:lpstr>
      <vt:lpstr>CORE ISSUES IN THE GUIDELINES FOR PROMOTION OF ACADEMIC STAFF </vt:lpstr>
      <vt:lpstr>Introduction</vt:lpstr>
      <vt:lpstr>Anti-Plagiarism Testing</vt:lpstr>
      <vt:lpstr>Competent Assessors</vt:lpstr>
      <vt:lpstr>Enhancing Visibility</vt:lpstr>
      <vt:lpstr>Collaborative Publishing</vt:lpstr>
      <vt:lpstr>Reputable Publishers</vt:lpstr>
      <vt:lpstr>Prima Facie</vt:lpstr>
      <vt:lpstr>Specialization-Based Publications</vt:lpstr>
      <vt:lpstr>International Journals</vt:lpstr>
      <vt:lpstr>Roles of University Librarian</vt:lpstr>
      <vt:lpstr>Conclusion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ISSUES IN THE GUIDELINES FOR PROMOTION OF ACADEMIC STAFF </dc:title>
  <dc:creator>Dr Raymond Tyohemba</dc:creator>
  <cp:lastModifiedBy>Raymond Lubem Tyohemba</cp:lastModifiedBy>
  <cp:revision>4</cp:revision>
  <cp:lastPrinted>2023-07-19T08:41:03Z</cp:lastPrinted>
  <dcterms:modified xsi:type="dcterms:W3CDTF">2023-07-19T08:58:12Z</dcterms:modified>
</cp:coreProperties>
</file>